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bookmarkIdSeed="3">
  <p:sldMasterIdLst>
    <p:sldMasterId id="2147484054" r:id="rId5"/>
    <p:sldMasterId id="2147484069" r:id="rId6"/>
  </p:sldMasterIdLst>
  <p:notesMasterIdLst>
    <p:notesMasterId r:id="rId31"/>
  </p:notesMasterIdLst>
  <p:handoutMasterIdLst>
    <p:handoutMasterId r:id="rId32"/>
  </p:handoutMasterIdLst>
  <p:sldIdLst>
    <p:sldId id="567" r:id="rId7"/>
    <p:sldId id="755" r:id="rId8"/>
    <p:sldId id="756" r:id="rId9"/>
    <p:sldId id="757" r:id="rId10"/>
    <p:sldId id="758" r:id="rId11"/>
    <p:sldId id="759" r:id="rId12"/>
    <p:sldId id="760" r:id="rId13"/>
    <p:sldId id="761" r:id="rId14"/>
    <p:sldId id="766" r:id="rId15"/>
    <p:sldId id="762" r:id="rId16"/>
    <p:sldId id="763" r:id="rId17"/>
    <p:sldId id="764" r:id="rId18"/>
    <p:sldId id="765" r:id="rId19"/>
    <p:sldId id="767" r:id="rId20"/>
    <p:sldId id="849" r:id="rId21"/>
    <p:sldId id="768" r:id="rId22"/>
    <p:sldId id="769" r:id="rId23"/>
    <p:sldId id="847" r:id="rId24"/>
    <p:sldId id="848" r:id="rId25"/>
    <p:sldId id="846" r:id="rId26"/>
    <p:sldId id="770" r:id="rId27"/>
    <p:sldId id="771" r:id="rId28"/>
    <p:sldId id="773" r:id="rId29"/>
    <p:sldId id="571" r:id="rId30"/>
  </p:sldIdLst>
  <p:sldSz cx="9144000" cy="6858000" type="screen4x3"/>
  <p:notesSz cx="6858000" cy="9144000"/>
  <p:defaultTextStyle>
    <a:defPPr>
      <a:defRPr lang="ja-JP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Arial" panose="020B0604020202020204" pitchFamily="34" charset="0"/>
        <a:ea typeface="標楷體" panose="03000509000000000000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00"/>
    <a:srgbClr val="FFB455"/>
    <a:srgbClr val="0000FF"/>
    <a:srgbClr val="ED6D00"/>
    <a:srgbClr val="FF0000"/>
    <a:srgbClr val="F8C278"/>
    <a:srgbClr val="205885"/>
    <a:srgbClr val="006EBC"/>
    <a:srgbClr val="FFCCFF"/>
    <a:srgbClr val="E1F1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15" autoAdjust="0"/>
    <p:restoredTop sz="93165" autoAdjust="0"/>
  </p:normalViewPr>
  <p:slideViewPr>
    <p:cSldViewPr snapToObjects="1">
      <p:cViewPr>
        <p:scale>
          <a:sx n="75" d="100"/>
          <a:sy n="75" d="100"/>
        </p:scale>
        <p:origin x="1338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黑体" panose="02010609060101010101" pitchFamily="49" charset="-122"/>
              </a:defRPr>
            </a:lvl1pPr>
          </a:lstStyle>
          <a:p>
            <a:fld id="{04BE96D8-27F3-47EB-9D25-038A42FA202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989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4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黑体" pitchFamily="2" charset="-122"/>
                <a:cs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黑体" panose="02010609060101010101" pitchFamily="49" charset="-122"/>
              </a:defRPr>
            </a:lvl1pPr>
          </a:lstStyle>
          <a:p>
            <a:fld id="{6CB4586F-2DF6-4EDC-A7FD-7A3F194B530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17664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黑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5"/>
            <a:ext cx="2370836" cy="584454"/>
          </a:xfrm>
          <a:prstGeom prst="rect">
            <a:avLst/>
          </a:prstGeom>
          <a:effectLst/>
        </p:spPr>
      </p:pic>
      <p:sp>
        <p:nvSpPr>
          <p:cNvPr id="6" name="Footer Placeholder 4"/>
          <p:cNvSpPr txBox="1">
            <a:spLocks/>
          </p:cNvSpPr>
          <p:nvPr/>
        </p:nvSpPr>
        <p:spPr>
          <a:xfrm>
            <a:off x="3594100" y="1097941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rgbClr val="F3821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10" name="Picture 9" descr="patter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716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497343"/>
            <a:ext cx="5486400" cy="566739"/>
          </a:xfrm>
        </p:spPr>
        <p:txBody>
          <a:bodyPr anchor="b"/>
          <a:lstStyle>
            <a:lvl1pPr algn="l">
              <a:defRPr sz="2000" b="1" spc="0">
                <a:solidFill>
                  <a:schemeClr val="accent1"/>
                </a:solidFill>
              </a:defRPr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386924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064081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846970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508701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69880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69880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59371458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C2FB2-31BB-49CA-9791-A223B7792A06}" type="datetime1">
              <a:rPr lang="ja-JP" altLang="en-US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TW"/>
              <a:t>Copyright © MediaTek Inc. All rights reserved.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52E066-393F-4E0B-A5DB-E86EA6415C7D}" type="slidenum">
              <a:rPr lang="en-US" altLang="ja-JP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499353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ype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2" y="1539268"/>
            <a:ext cx="2370836" cy="584454"/>
          </a:xfrm>
          <a:prstGeom prst="rect">
            <a:avLst/>
          </a:prstGeom>
          <a:effectLst/>
        </p:spPr>
      </p:pic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3594100" y="3835403"/>
            <a:ext cx="5092700" cy="1058330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80000"/>
              </a:lnSpc>
              <a:buNone/>
              <a:defRPr spc="-15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594100" y="1463066"/>
            <a:ext cx="5092700" cy="2372337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b="1" spc="-15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pic>
        <p:nvPicPr>
          <p:cNvPr id="8" name="Picture 7" descr="pattern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407"/>
          <a:stretch/>
        </p:blipFill>
        <p:spPr>
          <a:xfrm>
            <a:off x="0" y="4893733"/>
            <a:ext cx="91440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340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bg>
      <p:bgPr>
        <a:gradFill flip="none" rotWithShape="1">
          <a:gsLst>
            <a:gs pos="40000">
              <a:schemeClr val="tx1"/>
            </a:gs>
            <a:gs pos="0">
              <a:schemeClr val="bg2">
                <a:lumMod val="2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0" name="Text Box 8"/>
          <p:cNvSpPr txBox="1">
            <a:spLocks noChangeArrowheads="1"/>
          </p:cNvSpPr>
          <p:nvPr userDrawn="1"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2814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143000"/>
          </a:xfrm>
        </p:spPr>
        <p:txBody>
          <a:bodyPr tIns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52600"/>
            <a:ext cx="8229600" cy="437303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3962400" y="6775450"/>
            <a:ext cx="184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598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313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22313" y="2906185"/>
            <a:ext cx="7772400" cy="150071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spc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dirty="0" smtClean="0"/>
              <a:t>CLICK TO EDIT MASTER TEXT STYLES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5658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43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3477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4584"/>
            <a:ext cx="4040188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5934"/>
            <a:ext cx="4040188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4584"/>
            <a:ext cx="4041775" cy="641349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 spc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5934"/>
            <a:ext cx="4041775" cy="39497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425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bg>
      <p:bgPr>
        <a:gradFill flip="none" rotWithShape="1">
          <a:gsLst>
            <a:gs pos="40000">
              <a:schemeClr val="bg1"/>
            </a:gs>
            <a:gs pos="0">
              <a:schemeClr val="bg1">
                <a:lumMod val="9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gline-logo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67" y="2484967"/>
            <a:ext cx="4064000" cy="1762760"/>
          </a:xfrm>
          <a:prstGeom prst="rect">
            <a:avLst/>
          </a:prstGeom>
        </p:spPr>
      </p:pic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962011" y="6226175"/>
            <a:ext cx="288131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Copyright © MediaTek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 Inc. </a:t>
            </a:r>
            <a:r>
              <a:rPr lang="en-US" sz="1000" dirty="0">
                <a:solidFill>
                  <a:schemeClr val="tx2"/>
                </a:solidFill>
                <a:ea typeface="SimHei" charset="0"/>
                <a:cs typeface="SimHei" charset="0"/>
              </a:rPr>
              <a:t>All rights reserved</a:t>
            </a:r>
            <a:r>
              <a:rPr lang="en-US" altLang="zh-TW" sz="1000" dirty="0">
                <a:solidFill>
                  <a:schemeClr val="tx2"/>
                </a:solidFill>
                <a:ea typeface="SimHei" charset="0"/>
                <a:cs typeface="SimHei" charset="0"/>
              </a:rPr>
              <a:t>.</a:t>
            </a:r>
            <a:endParaRPr lang="en-US" sz="1000" dirty="0">
              <a:solidFill>
                <a:schemeClr val="tx2"/>
              </a:solidFill>
              <a:ea typeface="SimHei" charset="0"/>
              <a:cs typeface="Sim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72833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8900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0311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2"/>
            <a:ext cx="3008313" cy="1162049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258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0"/>
            <a:ext cx="3008313" cy="46905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02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792288" y="4800600"/>
            <a:ext cx="5486400" cy="567267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sv-SE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3833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867"/>
            <a:ext cx="5486400" cy="80433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spc="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102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4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750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5167"/>
            <a:ext cx="2057400" cy="5850467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5167"/>
            <a:ext cx="6019800" cy="585046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8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2000"/>
            <a:ext cx="8229600" cy="1269800"/>
          </a:xfrm>
        </p:spPr>
        <p:txBody>
          <a:bodyPr tIns="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866900"/>
            <a:ext cx="8229600" cy="42894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48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129817"/>
            <a:ext cx="7772400" cy="1362075"/>
          </a:xfrm>
        </p:spPr>
        <p:txBody>
          <a:bodyPr anchor="t">
            <a:normAutofit/>
          </a:bodyPr>
          <a:lstStyle>
            <a:lvl1pPr algn="l">
              <a:defRPr sz="3000" b="1" cap="all" spc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3233" y="2619305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 b="1" i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70602324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4133"/>
            <a:ext cx="4038600" cy="4203367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4132"/>
            <a:ext cx="4038600" cy="4203368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800"/>
            </a:lvl1pPr>
            <a:lvl2pPr>
              <a:defRPr sz="24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341033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4040188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260600"/>
            <a:ext cx="4040188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744133"/>
            <a:ext cx="4041775" cy="51646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260600"/>
            <a:ext cx="4041775" cy="375681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2400"/>
            </a:lvl1pPr>
            <a:lvl2pPr>
              <a:defRPr sz="20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7863536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89826709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72925881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 spc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700391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Font typeface="Wingdings" charset="2"/>
              <a:buChar char="§"/>
              <a:defRPr sz="3200"/>
            </a:lvl1pPr>
            <a:lvl2pPr>
              <a:defRPr sz="2800"/>
            </a:lvl2pPr>
            <a:lvl3pPr marL="1143000" indent="-228600">
              <a:buClr>
                <a:schemeClr val="accent1"/>
              </a:buClr>
              <a:buFont typeface="Wingdings" charset="2"/>
              <a:buChar char="§"/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5383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/>
          <a:lstStyle/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42103523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8229600" cy="11345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D693D50-7578-48FD-9E0A-B7074F178D97}" type="datetime1">
              <a:rPr lang="ja-JP" altLang="en-US" smtClean="0"/>
              <a:pPr>
                <a:defRPr/>
              </a:pPr>
              <a:t>2019/11/27</a:t>
            </a:fld>
            <a:endParaRPr lang="en-US" altLang="ja-JP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r>
              <a:rPr lang="en-US" altLang="zh-TW" smtClean="0"/>
              <a:t>Copyright © MediaTek Inc. All rights reserved.</a:t>
            </a:r>
            <a:endParaRPr lang="en-US" altLang="zh-TW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AA58C139-EF00-4E35-9477-820211E87D9B}" type="slidenum">
              <a:rPr lang="en-US" altLang="ja-JP" smtClean="0"/>
              <a:pPr/>
              <a:t>‹#›</a:t>
            </a:fld>
            <a:endParaRPr lang="en-US" altLang="ja-JP"/>
          </a:p>
        </p:txBody>
      </p:sp>
      <p:pic>
        <p:nvPicPr>
          <p:cNvPr id="13" name="Picture 12" descr="Logotype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2" y="6361222"/>
            <a:ext cx="760781" cy="190561"/>
          </a:xfrm>
          <a:prstGeom prst="rect">
            <a:avLst/>
          </a:prstGeom>
        </p:spPr>
      </p:pic>
      <p:sp>
        <p:nvSpPr>
          <p:cNvPr id="14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rgbClr val="69BE28"/>
                </a:solidFill>
              </a:rPr>
              <a:t>INTERNAL USE</a:t>
            </a:r>
            <a:endParaRPr lang="en-US" altLang="zh-TW" sz="800" b="1" dirty="0">
              <a:solidFill>
                <a:srgbClr val="69BE28"/>
              </a:solidFill>
            </a:endParaRP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44133"/>
            <a:ext cx="8229600" cy="4289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426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56" r:id="rId2"/>
    <p:sldLayoutId id="2147484057" r:id="rId3"/>
    <p:sldLayoutId id="2147484058" r:id="rId4"/>
    <p:sldLayoutId id="2147484059" r:id="rId5"/>
    <p:sldLayoutId id="2147484060" r:id="rId6"/>
    <p:sldLayoutId id="2147484061" r:id="rId7"/>
    <p:sldLayoutId id="2147484062" r:id="rId8"/>
    <p:sldLayoutId id="2147484063" r:id="rId9"/>
    <p:sldLayoutId id="2147484064" r:id="rId10"/>
    <p:sldLayoutId id="2147484065" r:id="rId11"/>
    <p:sldLayoutId id="2147484066" r:id="rId12"/>
    <p:sldLayoutId id="2147484068" r:id="rId13"/>
  </p:sldLayoutIdLst>
  <p:timing>
    <p:tnLst>
      <p:par>
        <p:cTn id="1" dur="indefinite" restart="never" nodeType="tmRoot"/>
      </p:par>
    </p:tnLst>
  </p:timing>
  <p:hf hdr="0"/>
  <p:txStyles>
    <p:titleStyle>
      <a:lvl1pPr algn="ctr" defTabSz="457200" rtl="0" eaLnBrk="1" latinLnBrk="0" hangingPunct="1">
        <a:lnSpc>
          <a:spcPct val="80000"/>
        </a:lnSpc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3200" kern="1200" spc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5167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699250" y="6278671"/>
            <a:ext cx="92743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63950" y="6278671"/>
            <a:ext cx="3035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endParaRPr lang="en-US" altLang="zh-TW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6684" y="6278671"/>
            <a:ext cx="1060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b="1">
                <a:solidFill>
                  <a:schemeClr val="accent1"/>
                </a:solidFill>
              </a:defRPr>
            </a:lvl1pPr>
          </a:lstStyle>
          <a:p>
            <a:fld id="{3E54FAAE-D303-1440-B1E5-D1AB6CEFDBF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Footer Placeholder 4"/>
          <p:cNvSpPr txBox="1">
            <a:spLocks/>
          </p:cNvSpPr>
          <p:nvPr/>
        </p:nvSpPr>
        <p:spPr>
          <a:xfrm>
            <a:off x="1441450" y="6273800"/>
            <a:ext cx="161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800" b="1" dirty="0" smtClean="0">
                <a:solidFill>
                  <a:schemeClr val="accent3"/>
                </a:solidFill>
              </a:rPr>
              <a:t>INTERNAL USE</a:t>
            </a:r>
            <a:endParaRPr lang="en-US" altLang="zh-TW" sz="800" b="1" dirty="0">
              <a:solidFill>
                <a:schemeClr val="accent3"/>
              </a:solidFill>
            </a:endParaRPr>
          </a:p>
        </p:txBody>
      </p:sp>
      <p:pic>
        <p:nvPicPr>
          <p:cNvPr id="17" name="Picture 16" descr="Logotyp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623" y="6361221"/>
            <a:ext cx="773010" cy="190561"/>
          </a:xfrm>
          <a:prstGeom prst="rect">
            <a:avLst/>
          </a:prstGeo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8167"/>
            <a:ext cx="8229600" cy="4615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712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0" r:id="rId1"/>
    <p:sldLayoutId id="2147484071" r:id="rId2"/>
    <p:sldLayoutId id="2147484072" r:id="rId3"/>
    <p:sldLayoutId id="2147484073" r:id="rId4"/>
    <p:sldLayoutId id="2147484074" r:id="rId5"/>
    <p:sldLayoutId id="2147484075" r:id="rId6"/>
    <p:sldLayoutId id="2147484076" r:id="rId7"/>
    <p:sldLayoutId id="2147484077" r:id="rId8"/>
    <p:sldLayoutId id="2147484078" r:id="rId9"/>
    <p:sldLayoutId id="2147484079" r:id="rId10"/>
    <p:sldLayoutId id="2147484080" r:id="rId11"/>
    <p:sldLayoutId id="2147484081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b="1" kern="1200" spc="-15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Lucida Grande"/>
        <a:buChar char="▪"/>
        <a:defRPr sz="3200" kern="1200" spc="-15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•"/>
        <a:defRPr sz="2800" kern="1200" spc="-15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accent1"/>
        </a:buClr>
        <a:buFont typeface="Lucida Grande"/>
        <a:buChar char="▪"/>
        <a:defRPr sz="2400" kern="1200" spc="-15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accent1"/>
        </a:buClr>
        <a:buFont typeface="Arial"/>
        <a:buChar char="▪"/>
        <a:defRPr sz="2000" kern="1200" spc="-15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4283968" y="4149080"/>
            <a:ext cx="4402832" cy="576064"/>
          </a:xfrm>
        </p:spPr>
        <p:txBody>
          <a:bodyPr/>
          <a:lstStyle/>
          <a:p>
            <a:pPr algn="r"/>
            <a:r>
              <a:rPr lang="en-US" altLang="zh-CN" dirty="0"/>
              <a:t>MTK/Jingen Yu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91880" y="2338021"/>
            <a:ext cx="4752528" cy="802947"/>
          </a:xfrm>
        </p:spPr>
        <p:txBody>
          <a:bodyPr>
            <a:normAutofit/>
          </a:bodyPr>
          <a:lstStyle/>
          <a:p>
            <a:r>
              <a:rPr lang="en-US" altLang="zh-CN" b="0" dirty="0" smtClean="0">
                <a:solidFill>
                  <a:schemeClr val="accent1"/>
                </a:solidFill>
              </a:rPr>
              <a:t>CPT </a:t>
            </a:r>
            <a:r>
              <a:rPr lang="en-US" altLang="zh-CN" b="0" dirty="0" err="1" smtClean="0">
                <a:solidFill>
                  <a:schemeClr val="accent1"/>
                </a:solidFill>
              </a:rPr>
              <a:t>AppSwitch</a:t>
            </a:r>
            <a:endParaRPr lang="zh-CN" altLang="en-US" b="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3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539552" y="1772816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smtClean="0"/>
              <a:t>Device </a:t>
            </a:r>
            <a:r>
              <a:rPr lang="en-US" sz="1600" dirty="0" smtClean="0"/>
              <a:t>basic </a:t>
            </a:r>
            <a:r>
              <a:rPr lang="en-US" sz="1600" dirty="0" err="1"/>
              <a:t>informations</a:t>
            </a:r>
            <a:r>
              <a:rPr lang="en-US" sz="1600" dirty="0"/>
              <a:t> </a:t>
            </a: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448" t="16532" r="46615" b="30313"/>
          <a:stretch/>
        </p:blipFill>
        <p:spPr>
          <a:xfrm>
            <a:off x="1115616" y="2132855"/>
            <a:ext cx="7344816" cy="43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3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488256" y="1700808"/>
            <a:ext cx="7612136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smtClean="0"/>
              <a:t>App Switch Cold data</a:t>
            </a:r>
            <a:r>
              <a:rPr kumimoji="0" lang="zh-CN" altLang="en-US" sz="1600" dirty="0" smtClean="0"/>
              <a:t>，</a:t>
            </a:r>
            <a:r>
              <a:rPr kumimoji="0" lang="en-US" altLang="zh-CN" sz="1600" dirty="0" smtClean="0"/>
              <a:t>launch</a:t>
            </a:r>
            <a:r>
              <a:rPr kumimoji="0" lang="zh-CN" altLang="en-US" sz="1600" dirty="0" smtClean="0"/>
              <a:t>数据相当</a:t>
            </a:r>
            <a:r>
              <a:rPr kumimoji="0" lang="en-US" altLang="zh-CN" sz="1600" dirty="0" smtClean="0"/>
              <a:t>pure</a:t>
            </a:r>
            <a:r>
              <a:rPr kumimoji="0" lang="zh-CN" altLang="en-US" sz="1600" dirty="0" smtClean="0"/>
              <a:t>环境衰减达</a:t>
            </a:r>
            <a:r>
              <a:rPr kumimoji="0" lang="en-US" altLang="zh-CN" sz="1600" dirty="0" smtClean="0"/>
              <a:t>2</a:t>
            </a:r>
            <a:r>
              <a:rPr kumimoji="0" lang="zh-CN" altLang="en-US" sz="1600" dirty="0"/>
              <a:t>倍</a:t>
            </a:r>
            <a:r>
              <a:rPr kumimoji="0" lang="zh-CN" altLang="en-US" sz="1600" dirty="0" smtClean="0"/>
              <a:t>，测标红加粗</a:t>
            </a:r>
            <a:r>
              <a:rPr kumimoji="0" lang="en-US" sz="1600" dirty="0" smtClean="0"/>
              <a:t>:</a:t>
            </a:r>
            <a:r>
              <a:rPr lang="en-US" sz="1600" dirty="0" smtClean="0"/>
              <a:t> </a:t>
            </a: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405" t="33266" r="22882" b="12594"/>
          <a:stretch/>
        </p:blipFill>
        <p:spPr>
          <a:xfrm>
            <a:off x="395536" y="2060847"/>
            <a:ext cx="8679854" cy="3960440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632272" y="6021287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zh-CN" altLang="en-US" sz="1600" b="1" dirty="0" smtClean="0">
                <a:solidFill>
                  <a:srgbClr val="FF0000"/>
                </a:solidFill>
              </a:rPr>
              <a:t>如果一列数据中，连续出现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5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个红色，测表示后台管控不够激进。</a:t>
            </a:r>
            <a:r>
              <a:rPr lang="en-US" sz="1600" b="1" dirty="0" smtClean="0">
                <a:solidFill>
                  <a:srgbClr val="FF0000"/>
                </a:solidFill>
              </a:rPr>
              <a:t> </a:t>
            </a:r>
            <a:endParaRPr kumimoji="0" lang="en-US" altLang="zh-TW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7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539552" y="170080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smtClean="0"/>
              <a:t>App Switch Hot data</a:t>
            </a:r>
            <a:r>
              <a:rPr kumimoji="0" lang="zh-CN" altLang="en-US" sz="1600" dirty="0" smtClean="0"/>
              <a:t>，</a:t>
            </a:r>
            <a:r>
              <a:rPr kumimoji="0" lang="en-US" altLang="zh-CN" sz="1600" dirty="0"/>
              <a:t> launch</a:t>
            </a:r>
            <a:r>
              <a:rPr kumimoji="0" lang="zh-CN" altLang="en-US" sz="1600" dirty="0"/>
              <a:t>数据相当</a:t>
            </a:r>
            <a:r>
              <a:rPr kumimoji="0" lang="en-US" altLang="zh-CN" sz="1600" dirty="0"/>
              <a:t>pure</a:t>
            </a:r>
            <a:r>
              <a:rPr kumimoji="0" lang="zh-CN" altLang="en-US" sz="1600" dirty="0"/>
              <a:t>环境衰减达</a:t>
            </a:r>
            <a:r>
              <a:rPr kumimoji="0" lang="en-US" altLang="zh-CN" sz="1600" dirty="0"/>
              <a:t>2</a:t>
            </a:r>
            <a:r>
              <a:rPr kumimoji="0" lang="zh-CN" altLang="en-US" sz="1600" dirty="0"/>
              <a:t>倍，测标红加</a:t>
            </a:r>
            <a:r>
              <a:rPr kumimoji="0" lang="zh-CN" altLang="en-US" sz="1600" dirty="0" smtClean="0"/>
              <a:t>粗</a:t>
            </a:r>
            <a:r>
              <a:rPr kumimoji="0" lang="en-US" sz="1600" dirty="0" smtClean="0"/>
              <a:t>:</a:t>
            </a:r>
            <a:r>
              <a:rPr lang="en-US" sz="1600" dirty="0" smtClean="0"/>
              <a:t> </a:t>
            </a:r>
            <a:endParaRPr kumimoji="0" lang="en-US" altLang="zh-TW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439" t="33266" r="27310" b="12594"/>
          <a:stretch/>
        </p:blipFill>
        <p:spPr>
          <a:xfrm>
            <a:off x="467544" y="2061973"/>
            <a:ext cx="8604448" cy="3960440"/>
          </a:xfrm>
          <a:prstGeom prst="rect">
            <a:avLst/>
          </a:prstGeom>
        </p:spPr>
      </p:pic>
      <p:sp>
        <p:nvSpPr>
          <p:cNvPr id="8" name="内容占位符 1"/>
          <p:cNvSpPr txBox="1">
            <a:spLocks/>
          </p:cNvSpPr>
          <p:nvPr/>
        </p:nvSpPr>
        <p:spPr>
          <a:xfrm>
            <a:off x="589732" y="6008721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zh-CN" altLang="en-US" sz="1600" b="1" dirty="0" smtClean="0">
                <a:solidFill>
                  <a:srgbClr val="FF0000"/>
                </a:solidFill>
              </a:rPr>
              <a:t>如果是真正的</a:t>
            </a:r>
            <a:r>
              <a:rPr kumimoji="0" lang="en-US" sz="1600" b="1" dirty="0" smtClean="0">
                <a:solidFill>
                  <a:srgbClr val="FF0000"/>
                </a:solidFill>
              </a:rPr>
              <a:t> Hot launch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，底色加深。</a:t>
            </a:r>
            <a:endParaRPr kumimoji="0" lang="en-US" altLang="zh-TW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10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170080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smtClean="0"/>
              <a:t>Memory data:</a:t>
            </a:r>
            <a:r>
              <a:rPr lang="en-US" sz="1600" dirty="0" smtClean="0"/>
              <a:t> </a:t>
            </a: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744" t="29329" r="51107" b="12595"/>
          <a:stretch/>
        </p:blipFill>
        <p:spPr>
          <a:xfrm>
            <a:off x="1331640" y="2060848"/>
            <a:ext cx="6264696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2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539552" y="1700808"/>
            <a:ext cx="7920880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App_Switch.exe --diff-thrashing </a:t>
            </a:r>
            <a:r>
              <a:rPr kumimoji="0" lang="zh-CN" altLang="en-US" sz="1600" dirty="0"/>
              <a:t>比较两份测试结果</a:t>
            </a:r>
            <a:r>
              <a:rPr kumimoji="0" lang="en-US" sz="1600" dirty="0" smtClean="0"/>
              <a:t>: Google performance launch time</a:t>
            </a:r>
            <a:r>
              <a:rPr lang="en-US" sz="1600" dirty="0" smtClean="0"/>
              <a:t> </a:t>
            </a:r>
            <a:endParaRPr kumimoji="0" lang="en-US" altLang="zh-TW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9046" t="15548" r="7386" b="11610"/>
          <a:stretch/>
        </p:blipFill>
        <p:spPr>
          <a:xfrm>
            <a:off x="107504" y="2132856"/>
            <a:ext cx="896305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8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 smtClean="0"/>
              <a:t>《thrashing_check.xlsx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539552" y="1700808"/>
            <a:ext cx="7920880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App_Switch.exe --diff-thrashing </a:t>
            </a:r>
            <a:r>
              <a:rPr kumimoji="0" lang="zh-CN" altLang="en-US" sz="1600" dirty="0"/>
              <a:t>比较两份测试结果</a:t>
            </a:r>
            <a:r>
              <a:rPr kumimoji="0" lang="en-US" sz="1600" dirty="0"/>
              <a:t>:  Memory </a:t>
            </a:r>
            <a:r>
              <a:rPr kumimoji="0" lang="en-US" sz="1600" dirty="0" smtClean="0"/>
              <a:t>Layer</a:t>
            </a: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3887" t="34734" r="37823" b="24157"/>
          <a:stretch/>
        </p:blipFill>
        <p:spPr>
          <a:xfrm>
            <a:off x="611560" y="2204864"/>
            <a:ext cx="842493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</a:t>
            </a:r>
            <a:r>
              <a:rPr lang="zh-CN" altLang="en-US" sz="2000" b="1" dirty="0" smtClean="0"/>
              <a:t>生成的文件</a:t>
            </a:r>
            <a:r>
              <a:rPr lang="en-US" altLang="zh-TW" sz="2000" b="1" dirty="0" smtClean="0"/>
              <a:t>: </a:t>
            </a:r>
            <a:r>
              <a:rPr lang="en-US" altLang="zh-CN" sz="1600" b="1" dirty="0"/>
              <a:t>《camera_memory_analysis_report.xlsx》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1700808"/>
            <a:ext cx="7920880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lang="en-US" sz="1600" dirty="0" smtClean="0"/>
              <a:t> </a:t>
            </a: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6279" t="47047" r="20668" b="30313"/>
          <a:stretch/>
        </p:blipFill>
        <p:spPr>
          <a:xfrm>
            <a:off x="755576" y="1754664"/>
            <a:ext cx="7141398" cy="9325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8491" t="11610" r="7388" b="6688"/>
          <a:stretch/>
        </p:blipFill>
        <p:spPr>
          <a:xfrm>
            <a:off x="808074" y="2722632"/>
            <a:ext cx="7974673" cy="40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96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</a:t>
            </a:r>
          </a:p>
          <a:p>
            <a:r>
              <a:rPr lang="en-US" sz="2000" dirty="0" smtClean="0"/>
              <a:t>Quick Start </a:t>
            </a:r>
            <a:r>
              <a:rPr lang="en-US" altLang="zh-CN" sz="2000" dirty="0" smtClean="0"/>
              <a:t>steps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sp>
        <p:nvSpPr>
          <p:cNvPr id="5" name="矩形 4"/>
          <p:cNvSpPr/>
          <p:nvPr/>
        </p:nvSpPr>
        <p:spPr>
          <a:xfrm>
            <a:off x="971600" y="1916832"/>
            <a:ext cx="777686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1</a:t>
            </a:r>
            <a:r>
              <a:rPr lang="en-US" sz="2000" dirty="0">
                <a:latin typeface="+mn-lt"/>
              </a:rPr>
              <a:t>) Download &amp; unzip tool CPT.zip to X:xxx\CPT\ </a:t>
            </a:r>
          </a:p>
          <a:p>
            <a:r>
              <a:rPr lang="en-US" sz="2000" dirty="0">
                <a:latin typeface="+mn-lt"/>
              </a:rPr>
              <a:t>2) Download &amp; unzip </a:t>
            </a:r>
            <a:r>
              <a:rPr lang="en-US" sz="2000" dirty="0" smtClean="0">
                <a:latin typeface="+mn-lt"/>
              </a:rPr>
              <a:t>google_performance_apk.zip and </a:t>
            </a:r>
            <a:r>
              <a:rPr lang="en-US" sz="2000" dirty="0" err="1" smtClean="0">
                <a:latin typeface="+mn-lt"/>
              </a:rPr>
              <a:t>config</a:t>
            </a:r>
            <a:r>
              <a:rPr lang="en-US" sz="2000" dirty="0" smtClean="0">
                <a:latin typeface="+mn-lt"/>
              </a:rPr>
              <a:t> files </a:t>
            </a:r>
            <a:r>
              <a:rPr lang="en-US" sz="2000" dirty="0">
                <a:latin typeface="+mn-lt"/>
              </a:rPr>
              <a:t>to </a:t>
            </a:r>
            <a:r>
              <a:rPr lang="en-US" sz="2000" dirty="0" smtClean="0">
                <a:latin typeface="+mn-lt"/>
              </a:rPr>
              <a:t> </a:t>
            </a:r>
          </a:p>
          <a:p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    X:xxx\google_performance\ </a:t>
            </a:r>
            <a:endParaRPr lang="en-US" sz="2000" dirty="0">
              <a:latin typeface="+mn-lt"/>
            </a:endParaRPr>
          </a:p>
          <a:p>
            <a:r>
              <a:rPr lang="en-US" sz="2000" dirty="0">
                <a:latin typeface="+mn-lt"/>
              </a:rPr>
              <a:t>3) Download &amp; unzip top_40_apk.zip to X:xxx\top_40_apk </a:t>
            </a:r>
          </a:p>
          <a:p>
            <a:r>
              <a:rPr lang="en-US" sz="2000" dirty="0">
                <a:latin typeface="+mn-lt"/>
              </a:rPr>
              <a:t>4) Modify the configure file “thrashing_check.ini” </a:t>
            </a:r>
          </a:p>
          <a:p>
            <a:r>
              <a:rPr lang="en-US" sz="2000" dirty="0">
                <a:latin typeface="+mn-lt"/>
              </a:rPr>
              <a:t>5) Run command: X:xxx\CPT\App_Switch\App_Switch.exe –s &lt;device serial number&gt; </a:t>
            </a:r>
          </a:p>
          <a:p>
            <a:r>
              <a:rPr lang="en-US" sz="2000" dirty="0">
                <a:latin typeface="+mn-lt"/>
              </a:rPr>
              <a:t>6) Check the report file in output path: </a:t>
            </a:r>
            <a:r>
              <a:rPr lang="en-US" sz="2000" dirty="0" smtClean="0">
                <a:latin typeface="+mn-lt"/>
              </a:rPr>
              <a:t>               </a:t>
            </a:r>
          </a:p>
          <a:p>
            <a:r>
              <a:rPr lang="en-US" sz="2000" dirty="0">
                <a:latin typeface="+mn-lt"/>
              </a:rPr>
              <a:t> </a:t>
            </a:r>
            <a:r>
              <a:rPr lang="en-US" sz="2000" dirty="0" smtClean="0">
                <a:latin typeface="+mn-lt"/>
              </a:rPr>
              <a:t>    X:xxx\CPT\App_Switch\&lt;</a:t>
            </a:r>
            <a:r>
              <a:rPr lang="en-US" sz="2000" dirty="0">
                <a:latin typeface="+mn-lt"/>
              </a:rPr>
              <a:t>device serial number&gt; </a:t>
            </a:r>
            <a:endParaRPr lang="en-US" sz="2000" dirty="0" smtClean="0">
              <a:latin typeface="+mn-lt"/>
            </a:endParaRPr>
          </a:p>
          <a:p>
            <a:r>
              <a:rPr lang="en-US" sz="2000" dirty="0" smtClean="0">
                <a:latin typeface="+mn-lt"/>
              </a:rPr>
              <a:t>7</a:t>
            </a:r>
            <a:r>
              <a:rPr lang="en-US" sz="2000" dirty="0">
                <a:latin typeface="+mn-lt"/>
              </a:rPr>
              <a:t>) </a:t>
            </a:r>
            <a:r>
              <a:rPr lang="en-US" sz="2000" dirty="0" smtClean="0">
                <a:latin typeface="+mn-lt"/>
              </a:rPr>
              <a:t>Compare two </a:t>
            </a:r>
            <a:r>
              <a:rPr lang="en-US" sz="2000" dirty="0">
                <a:latin typeface="+mn-lt"/>
              </a:rPr>
              <a:t>output table</a:t>
            </a:r>
            <a:endParaRPr lang="en-US" sz="2000" dirty="0" smtClean="0">
              <a:latin typeface="+mn-lt"/>
            </a:endParaRPr>
          </a:p>
          <a:p>
            <a:r>
              <a:rPr kumimoji="0" lang="en-US" sz="2000" dirty="0" smtClean="0">
                <a:latin typeface="+mn-lt"/>
              </a:rPr>
              <a:t>     </a:t>
            </a:r>
            <a:r>
              <a:rPr kumimoji="0" lang="en-US" sz="2000" dirty="0">
                <a:latin typeface="+mn-lt"/>
              </a:rPr>
              <a:t>App_Switch.exe --diff-thrashing --report .\</a:t>
            </a:r>
            <a:r>
              <a:rPr kumimoji="0" lang="en-US" sz="2000" dirty="0" smtClean="0">
                <a:latin typeface="+mn-lt"/>
              </a:rPr>
              <a:t>out\thrashing_check1.xlsx </a:t>
            </a:r>
            <a:r>
              <a:rPr kumimoji="0" lang="en-US" sz="2000" dirty="0">
                <a:latin typeface="+mn-lt"/>
              </a:rPr>
              <a:t>--ref-report .\</a:t>
            </a:r>
            <a:r>
              <a:rPr kumimoji="0" lang="en-US" sz="2000" dirty="0" smtClean="0">
                <a:latin typeface="+mn-lt"/>
              </a:rPr>
              <a:t>out\thrashing_check2.xlsx</a:t>
            </a:r>
          </a:p>
          <a:p>
            <a:r>
              <a:rPr kumimoji="0" lang="en-US" sz="2000" dirty="0">
                <a:latin typeface="+mn-lt"/>
              </a:rPr>
              <a:t> </a:t>
            </a:r>
            <a:r>
              <a:rPr kumimoji="0" lang="en-US" sz="2000" dirty="0" smtClean="0">
                <a:latin typeface="+mn-lt"/>
              </a:rPr>
              <a:t>    </a:t>
            </a:r>
            <a:r>
              <a:rPr kumimoji="0" lang="en-US" sz="2000" dirty="0">
                <a:latin typeface="+mn-lt"/>
              </a:rPr>
              <a:t>There will </a:t>
            </a:r>
            <a:r>
              <a:rPr kumimoji="0" lang="en-US" sz="2000" dirty="0" smtClean="0">
                <a:latin typeface="+mn-lt"/>
              </a:rPr>
              <a:t>generate &lt;cpt_report.xlsx</a:t>
            </a:r>
            <a:r>
              <a:rPr kumimoji="0" lang="en-US" sz="2000" dirty="0">
                <a:latin typeface="+mn-lt"/>
              </a:rPr>
              <a:t>&gt;</a:t>
            </a:r>
            <a:r>
              <a:rPr kumimoji="0" lang="en-US" sz="2000" dirty="0" smtClean="0">
                <a:latin typeface="+mn-lt"/>
              </a:rPr>
              <a:t> in </a:t>
            </a:r>
            <a:r>
              <a:rPr kumimoji="0" lang="en-US" sz="2000" dirty="0">
                <a:latin typeface="+mn-lt"/>
              </a:rPr>
              <a:t>.\out\ folder</a:t>
            </a:r>
            <a:endParaRPr lang="en-US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732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</a:t>
            </a:r>
          </a:p>
          <a:p>
            <a:r>
              <a:rPr lang="en-US" sz="2000" dirty="0" smtClean="0"/>
              <a:t>Quick Start </a:t>
            </a:r>
            <a:r>
              <a:rPr lang="en-US" altLang="zh-CN" sz="2000" dirty="0" smtClean="0"/>
              <a:t>steps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sp>
        <p:nvSpPr>
          <p:cNvPr id="5" name="矩形 4"/>
          <p:cNvSpPr/>
          <p:nvPr/>
        </p:nvSpPr>
        <p:spPr>
          <a:xfrm>
            <a:off x="971600" y="1804754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+mn-lt"/>
              </a:rPr>
              <a:t>8</a:t>
            </a:r>
            <a:r>
              <a:rPr lang="en-US" sz="2000" dirty="0" smtClean="0">
                <a:latin typeface="+mn-lt"/>
              </a:rPr>
              <a:t>) </a:t>
            </a:r>
            <a:r>
              <a:rPr lang="en-US" altLang="zh-CN" sz="2000" dirty="0" smtClean="0">
                <a:latin typeface="+mn-lt"/>
              </a:rPr>
              <a:t>App_Switch.exe </a:t>
            </a:r>
            <a:r>
              <a:rPr lang="en-US" altLang="zh-CN" sz="2000" dirty="0">
                <a:latin typeface="+mn-lt"/>
              </a:rPr>
              <a:t>[options]</a:t>
            </a:r>
            <a:endParaRPr lang="en-US" sz="2000" dirty="0" smtClean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8341" t="42125" r="4064" b="18500"/>
          <a:stretch/>
        </p:blipFill>
        <p:spPr>
          <a:xfrm>
            <a:off x="972737" y="2333556"/>
            <a:ext cx="7928625" cy="38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8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39552" y="836712"/>
            <a:ext cx="8481291" cy="777322"/>
          </a:xfrm>
        </p:spPr>
        <p:txBody>
          <a:bodyPr>
            <a:normAutofit fontScale="92500" lnSpcReduction="200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</a:t>
            </a:r>
          </a:p>
          <a:p>
            <a:r>
              <a:rPr lang="en-US" altLang="zh-TW" sz="2000" dirty="0" smtClean="0"/>
              <a:t>If </a:t>
            </a:r>
            <a:r>
              <a:rPr lang="en-US" altLang="zh-TW" sz="2000" dirty="0" err="1" smtClean="0"/>
              <a:t>App_Switch</a:t>
            </a:r>
            <a:r>
              <a:rPr lang="en-US" altLang="zh-TW" sz="2000" dirty="0" smtClean="0"/>
              <a:t> </a:t>
            </a:r>
            <a:r>
              <a:rPr lang="en-US" altLang="zh-CN" sz="2000" dirty="0" smtClean="0"/>
              <a:t>data is 0 or </a:t>
            </a:r>
            <a:r>
              <a:rPr lang="en-US" sz="2000" dirty="0"/>
              <a:t>very </a:t>
            </a:r>
            <a:r>
              <a:rPr lang="en-US" sz="2000" dirty="0" smtClean="0"/>
              <a:t>large, please check the app version, is it </a:t>
            </a:r>
            <a:r>
              <a:rPr lang="en-US" sz="2000" dirty="0"/>
              <a:t>too </a:t>
            </a:r>
            <a:r>
              <a:rPr lang="en-US" sz="2000" dirty="0" smtClean="0"/>
              <a:t>old?</a:t>
            </a:r>
            <a:endParaRPr lang="en-US" altLang="zh-TW" sz="2000" b="1" dirty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8492" t="26375" r="20115" b="28344"/>
          <a:stretch/>
        </p:blipFill>
        <p:spPr>
          <a:xfrm>
            <a:off x="683568" y="1628242"/>
            <a:ext cx="8280920" cy="295288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t="23560" r="44465" b="41002"/>
          <a:stretch/>
        </p:blipFill>
        <p:spPr>
          <a:xfrm>
            <a:off x="1691680" y="4524444"/>
            <a:ext cx="7225655" cy="2360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0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08720"/>
            <a:ext cx="7920880" cy="5369951"/>
          </a:xfrm>
        </p:spPr>
        <p:txBody>
          <a:bodyPr>
            <a:normAutofit fontScale="85000" lnSpcReduction="20000"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CPT  </a:t>
            </a:r>
            <a:endParaRPr lang="en-US" altLang="zh-CN" dirty="0"/>
          </a:p>
          <a:p>
            <a:r>
              <a:rPr lang="en-US" altLang="zh-TW" sz="2200" b="1" dirty="0" smtClean="0"/>
              <a:t>What </a:t>
            </a:r>
            <a:r>
              <a:rPr lang="en-US" altLang="zh-TW" sz="2200" b="1" dirty="0"/>
              <a:t>is </a:t>
            </a:r>
            <a:r>
              <a:rPr lang="en-US" altLang="zh-TW" sz="2200" b="1" dirty="0" smtClean="0"/>
              <a:t>CPT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en-US" sz="1600" dirty="0"/>
              <a:t>MTK CPT is a performance issue quick analyzing tool which could quickly distinguish issue caused by customer or by MTK platform. CPT integrates a lot of analysis experiences from MTK engineers, the aim is to improve work efficiency and save resources. CPT consists of 2 parts, they are Rapid Screening </a:t>
            </a:r>
            <a:r>
              <a:rPr lang="en-US" sz="1600" dirty="0" smtClean="0"/>
              <a:t>Tool </a:t>
            </a:r>
            <a:r>
              <a:rPr lang="en-US" sz="1600" dirty="0" smtClean="0">
                <a:solidFill>
                  <a:srgbClr val="0000FF"/>
                </a:solidFill>
              </a:rPr>
              <a:t>(APP Switch) </a:t>
            </a:r>
            <a:r>
              <a:rPr lang="en-US" sz="1600" dirty="0"/>
              <a:t>and </a:t>
            </a:r>
            <a:r>
              <a:rPr lang="en-US" sz="1600" dirty="0" err="1" smtClean="0">
                <a:solidFill>
                  <a:srgbClr val="0000FF"/>
                </a:solidFill>
              </a:rPr>
              <a:t>Systrace</a:t>
            </a:r>
            <a:r>
              <a:rPr lang="en-US" sz="1600" dirty="0" smtClean="0">
                <a:solidFill>
                  <a:srgbClr val="0000FF"/>
                </a:solidFill>
              </a:rPr>
              <a:t> </a:t>
            </a:r>
            <a:r>
              <a:rPr lang="en-US" sz="1600" dirty="0">
                <a:solidFill>
                  <a:srgbClr val="0000FF"/>
                </a:solidFill>
              </a:rPr>
              <a:t>Analysis Tool</a:t>
            </a:r>
            <a:r>
              <a:rPr lang="en-US" sz="1600" dirty="0" smtClean="0"/>
              <a:t>.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700" b="1" dirty="0"/>
              <a:t>App </a:t>
            </a:r>
            <a:r>
              <a:rPr lang="en-US" sz="1700" b="1" dirty="0" smtClean="0"/>
              <a:t>Switch:</a:t>
            </a:r>
            <a:endParaRPr lang="en-US" sz="1700" b="1" dirty="0"/>
          </a:p>
          <a:p>
            <a:pPr marL="457200" lvl="1" indent="0">
              <a:buNone/>
            </a:pPr>
            <a:r>
              <a:rPr lang="en-US" sz="1600" dirty="0"/>
              <a:t>	</a:t>
            </a:r>
            <a:r>
              <a:rPr lang="en-US" sz="1600" dirty="0" smtClean="0"/>
              <a:t>It is </a:t>
            </a:r>
            <a:r>
              <a:rPr lang="en-US" sz="1600" dirty="0"/>
              <a:t>used to test launch time of applications in several different scenarios which contains pure environment, App switch by cold launch and App switch by hot launch and </a:t>
            </a:r>
            <a:r>
              <a:rPr lang="en-US" sz="1600" dirty="0" smtClean="0"/>
              <a:t>Camera memory test</a:t>
            </a:r>
            <a:r>
              <a:rPr lang="en-US" sz="1600" dirty="0"/>
              <a:t>, </a:t>
            </a:r>
            <a:r>
              <a:rPr lang="en-US" sz="1600" dirty="0" smtClean="0"/>
              <a:t>these </a:t>
            </a:r>
            <a:r>
              <a:rPr lang="en-US" sz="1600" dirty="0"/>
              <a:t>test </a:t>
            </a:r>
            <a:r>
              <a:rPr lang="en-US" sz="1600" dirty="0" smtClean="0"/>
              <a:t>cases can check </a:t>
            </a:r>
            <a:r>
              <a:rPr lang="en-US" sz="1600" dirty="0"/>
              <a:t>the CPU high and memory low healthy management</a:t>
            </a:r>
            <a:r>
              <a:rPr lang="en-US" sz="1600" dirty="0" smtClean="0"/>
              <a:t>.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700" b="1" dirty="0" err="1"/>
              <a:t>Systrace</a:t>
            </a:r>
            <a:r>
              <a:rPr lang="en-US" sz="1700" b="1" dirty="0"/>
              <a:t> Analysis </a:t>
            </a:r>
            <a:r>
              <a:rPr lang="en-US" sz="1700" b="1" dirty="0" smtClean="0"/>
              <a:t>Tool:</a:t>
            </a:r>
          </a:p>
          <a:p>
            <a:pPr marL="457200" lvl="1" indent="0">
              <a:buNone/>
            </a:pPr>
            <a:r>
              <a:rPr lang="en-US" sz="1600" dirty="0" smtClean="0"/>
              <a:t>	</a:t>
            </a:r>
            <a:r>
              <a:rPr lang="en-US" sz="1600" dirty="0" smtClean="0"/>
              <a:t>It </a:t>
            </a:r>
            <a:r>
              <a:rPr lang="en-US" sz="1600" dirty="0"/>
              <a:t>is used to analyze </a:t>
            </a:r>
            <a:r>
              <a:rPr lang="en-US" sz="1600" dirty="0" smtClean="0"/>
              <a:t>camera </a:t>
            </a:r>
            <a:r>
              <a:rPr lang="en-US" sz="1600" dirty="0" err="1" smtClean="0"/>
              <a:t>systrace</a:t>
            </a:r>
            <a:r>
              <a:rPr lang="en-US" sz="1600" dirty="0" smtClean="0"/>
              <a:t> </a:t>
            </a:r>
            <a:r>
              <a:rPr lang="en-US" sz="1600" dirty="0"/>
              <a:t>and some log files produced by </a:t>
            </a:r>
            <a:r>
              <a:rPr lang="en-US" sz="1600" dirty="0" err="1"/>
              <a:t>systrace</a:t>
            </a:r>
            <a:r>
              <a:rPr lang="en-US" sz="1600" dirty="0"/>
              <a:t> record </a:t>
            </a:r>
            <a:r>
              <a:rPr lang="en-US" sz="1600" dirty="0" smtClean="0"/>
              <a:t>tool, such as camera launch, camera switch, take picture</a:t>
            </a:r>
            <a:r>
              <a:rPr lang="en-US" sz="1600" dirty="0" smtClean="0"/>
              <a:t>.</a:t>
            </a:r>
          </a:p>
          <a:p>
            <a:pPr marL="0" indent="0">
              <a:buNone/>
            </a:pPr>
            <a:endParaRPr lang="en-US" altLang="zh-TW" sz="1800" dirty="0" smtClean="0"/>
          </a:p>
          <a:p>
            <a:r>
              <a:rPr lang="en-US" altLang="zh-TW" sz="2200" b="1" dirty="0" smtClean="0"/>
              <a:t>Where </a:t>
            </a:r>
            <a:r>
              <a:rPr lang="en-US" altLang="zh-TW" sz="2200" b="1" dirty="0" smtClean="0"/>
              <a:t>to Get CPT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r>
              <a:rPr lang="en-US" altLang="zh-TW" sz="1600" dirty="0"/>
              <a:t>MTK on-Line –&gt; Tool -&gt; search </a:t>
            </a:r>
            <a:r>
              <a:rPr lang="en-US" altLang="zh-TW" sz="1600" dirty="0" smtClean="0"/>
              <a:t>“</a:t>
            </a:r>
            <a:r>
              <a:rPr lang="en-US" altLang="zh-TW" sz="1600" dirty="0" smtClean="0">
                <a:solidFill>
                  <a:srgbClr val="0000FF"/>
                </a:solidFill>
              </a:rPr>
              <a:t>CTP</a:t>
            </a:r>
            <a:r>
              <a:rPr lang="en-US" altLang="zh-TW" sz="1600" dirty="0" smtClean="0"/>
              <a:t>” </a:t>
            </a:r>
            <a:r>
              <a:rPr lang="en-US" altLang="zh-TW" sz="1600" dirty="0"/>
              <a:t>and download it</a:t>
            </a:r>
            <a:r>
              <a:rPr lang="en-US" altLang="zh-TW" sz="1600" dirty="0" smtClean="0"/>
              <a:t>.</a:t>
            </a:r>
            <a:endParaRPr lang="en-US" altLang="zh-TW" sz="2000" dirty="0" smtClean="0"/>
          </a:p>
          <a:p>
            <a:r>
              <a:rPr lang="en-US" altLang="zh-TW" sz="2200" b="1" dirty="0" smtClean="0"/>
              <a:t>Run </a:t>
            </a:r>
            <a:r>
              <a:rPr lang="en-US" altLang="zh-TW" sz="2200" b="1" dirty="0"/>
              <a:t>environment</a:t>
            </a:r>
            <a:endParaRPr lang="en-US" altLang="zh-TW" sz="2200" b="1" dirty="0" smtClean="0"/>
          </a:p>
          <a:p>
            <a:pPr marL="457200" lvl="1" indent="0">
              <a:buNone/>
            </a:pPr>
            <a:r>
              <a:rPr lang="en-US" altLang="zh-TW" sz="1600" dirty="0" smtClean="0"/>
              <a:t>	Windows </a:t>
            </a:r>
            <a:r>
              <a:rPr lang="en-US" altLang="zh-TW" sz="1600" dirty="0"/>
              <a:t>7 environment is </a:t>
            </a:r>
            <a:r>
              <a:rPr lang="en-US" altLang="zh-TW" sz="1600" dirty="0" smtClean="0"/>
              <a:t>recomm</a:t>
            </a:r>
            <a:r>
              <a:rPr lang="en-US" altLang="zh-CN" sz="1600" dirty="0" smtClean="0"/>
              <a:t>e</a:t>
            </a:r>
            <a:r>
              <a:rPr lang="en-US" altLang="zh-TW" sz="1600" dirty="0" smtClean="0"/>
              <a:t>nded</a:t>
            </a:r>
            <a:r>
              <a:rPr lang="en-US" altLang="zh-TW" sz="1600" dirty="0"/>
              <a:t>, device with user load and root permission is better to get enough analysis info, </a:t>
            </a:r>
            <a:r>
              <a:rPr lang="en-US" altLang="zh-TW" sz="1600" dirty="0" smtClean="0"/>
              <a:t>otherwise </a:t>
            </a:r>
            <a:r>
              <a:rPr lang="en-US" altLang="zh-TW" sz="1600" dirty="0"/>
              <a:t>there may be lack of some analysis info and can not do factory reset action to clean the device test environment</a:t>
            </a:r>
            <a:r>
              <a:rPr lang="en-US" altLang="zh-TW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332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err="1" smtClean="0"/>
              <a:t>Systrace</a:t>
            </a:r>
            <a:r>
              <a:rPr lang="en-US" b="1" dirty="0" smtClean="0"/>
              <a:t> </a:t>
            </a:r>
            <a:r>
              <a:rPr lang="en-US" b="1" dirty="0"/>
              <a:t>Analysis Tool</a:t>
            </a:r>
            <a:r>
              <a:rPr lang="en-US" altLang="zh-CN" dirty="0" smtClean="0"/>
              <a:t>  </a:t>
            </a:r>
          </a:p>
          <a:p>
            <a:r>
              <a:rPr lang="en-US" sz="2000" dirty="0" smtClean="0"/>
              <a:t>Quick Start </a:t>
            </a:r>
            <a:r>
              <a:rPr lang="en-US" altLang="zh-CN" sz="2000" dirty="0" smtClean="0"/>
              <a:t>steps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sp>
        <p:nvSpPr>
          <p:cNvPr id="5" name="矩形 4"/>
          <p:cNvSpPr/>
          <p:nvPr/>
        </p:nvSpPr>
        <p:spPr>
          <a:xfrm>
            <a:off x="971600" y="1844824"/>
            <a:ext cx="806489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1) Download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&amp; unzip tool Trace_Analysis_Tool_wxxxx_x.zip to 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 X:xxx\Trace_Analysis_Tool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\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2) Download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systrace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+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from MTK-on-line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3) Run test local test case and record the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</a:rPr>
              <a:t>systrace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by trace record tool </a:t>
            </a: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4) Run command: 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X:xxx\Trace_Analysis_Tool\Trace_Analysis_Tool.exe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[options] </a:t>
            </a:r>
            <a:endParaRPr lang="en-US" sz="2000" dirty="0"/>
          </a:p>
          <a:p>
            <a:r>
              <a:rPr lang="en-US" sz="2000" dirty="0">
                <a:latin typeface="+mn-lt"/>
              </a:rPr>
              <a:t>5) Check the report </a:t>
            </a:r>
            <a:r>
              <a:rPr lang="en-US" sz="2000" dirty="0" smtClean="0">
                <a:latin typeface="+mn-lt"/>
              </a:rPr>
              <a:t>in </a:t>
            </a:r>
            <a:r>
              <a:rPr lang="en-US" sz="2000" dirty="0">
                <a:latin typeface="+mn-lt"/>
              </a:rPr>
              <a:t>output </a:t>
            </a:r>
            <a:r>
              <a:rPr lang="en-US" sz="2000" dirty="0" smtClean="0">
                <a:latin typeface="+mn-lt"/>
              </a:rPr>
              <a:t>path:  X:xxx\CPT\Trace_Analysis_Tool\output </a:t>
            </a:r>
            <a:endParaRPr lang="en-US" sz="20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6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</a:rPr>
              <a:t>Support </a:t>
            </a:r>
            <a:r>
              <a:rPr lang="en-US" sz="20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Pattern:</a:t>
            </a:r>
            <a:endParaRPr lang="en-US" sz="20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58890" y="4152909"/>
            <a:ext cx="428146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 smtClean="0"/>
              <a:t>a. Resolution Size </a:t>
            </a:r>
            <a:endParaRPr lang="en-US" sz="1800" dirty="0"/>
          </a:p>
          <a:p>
            <a:r>
              <a:rPr lang="en-US" sz="1800" dirty="0" smtClean="0"/>
              <a:t>b. Camera Latency</a:t>
            </a:r>
          </a:p>
          <a:p>
            <a:r>
              <a:rPr lang="en-US" sz="1800" dirty="0" smtClean="0"/>
              <a:t>c. Task Loading:</a:t>
            </a:r>
          </a:p>
          <a:p>
            <a:r>
              <a:rPr lang="en-US" sz="1800" dirty="0" smtClean="0"/>
              <a:t>      </a:t>
            </a:r>
            <a:r>
              <a:rPr lang="en-US" sz="1800" dirty="0" err="1" smtClean="0"/>
              <a:t>OpenDex</a:t>
            </a:r>
            <a:r>
              <a:rPr lang="en-US" sz="1800" dirty="0" smtClean="0"/>
              <a:t> </a:t>
            </a:r>
            <a:r>
              <a:rPr lang="en-US" sz="1800" dirty="0"/>
              <a:t>time check	</a:t>
            </a:r>
          </a:p>
          <a:p>
            <a:r>
              <a:rPr lang="en-US" sz="1800" dirty="0"/>
              <a:t> </a:t>
            </a:r>
            <a:r>
              <a:rPr lang="en-US" sz="1800" dirty="0"/>
              <a:t>     </a:t>
            </a:r>
            <a:r>
              <a:rPr lang="en-US" sz="1800" dirty="0" smtClean="0"/>
              <a:t> </a:t>
            </a:r>
            <a:r>
              <a:rPr lang="en-US" sz="1800" dirty="0" err="1" smtClean="0"/>
              <a:t>Kswapd</a:t>
            </a:r>
            <a:r>
              <a:rPr lang="en-US" sz="1800" dirty="0" smtClean="0"/>
              <a:t> loading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     JIT </a:t>
            </a:r>
            <a:r>
              <a:rPr lang="en-US" sz="1800" dirty="0"/>
              <a:t>time </a:t>
            </a:r>
            <a:r>
              <a:rPr lang="en-US" sz="1800" dirty="0" smtClean="0"/>
              <a:t>check</a:t>
            </a:r>
          </a:p>
          <a:p>
            <a:r>
              <a:rPr lang="en-US" sz="1800" dirty="0"/>
              <a:t>       </a:t>
            </a:r>
            <a:r>
              <a:rPr lang="en-US" sz="1800" dirty="0" err="1" smtClean="0"/>
              <a:t>Logd</a:t>
            </a:r>
            <a:r>
              <a:rPr lang="en-US" sz="1800" dirty="0" smtClean="0"/>
              <a:t> loading</a:t>
            </a:r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/>
              <a:t>      </a:t>
            </a:r>
            <a:r>
              <a:rPr lang="en-US" sz="1800" dirty="0" err="1" smtClean="0"/>
              <a:t>cameraserver</a:t>
            </a:r>
            <a:r>
              <a:rPr lang="en-US" sz="1800" dirty="0" smtClean="0"/>
              <a:t>/</a:t>
            </a:r>
            <a:r>
              <a:rPr lang="en-US" sz="1800" dirty="0" err="1" smtClean="0"/>
              <a:t>camerahalserver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64797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err="1"/>
              <a:t>Systrace</a:t>
            </a:r>
            <a:r>
              <a:rPr lang="en-US" b="1" dirty="0"/>
              <a:t> Analysis Tool</a:t>
            </a:r>
            <a:r>
              <a:rPr lang="en-US" altLang="zh-CN" dirty="0"/>
              <a:t>  </a:t>
            </a:r>
          </a:p>
          <a:p>
            <a:r>
              <a:rPr lang="en-US" altLang="zh-TW" sz="2000" dirty="0" smtClean="0"/>
              <a:t>Parse commands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94" y="1844823"/>
            <a:ext cx="8322272" cy="44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57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67544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err="1"/>
              <a:t>Systrace</a:t>
            </a:r>
            <a:r>
              <a:rPr lang="en-US" b="1" dirty="0"/>
              <a:t> Analysis Tool</a:t>
            </a:r>
            <a:r>
              <a:rPr lang="en-US" altLang="zh-CN" dirty="0"/>
              <a:t>  </a:t>
            </a:r>
          </a:p>
          <a:p>
            <a:r>
              <a:rPr lang="zh-CN" altLang="en-US" sz="2000" dirty="0" smtClean="0"/>
              <a:t>使用方法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sp>
        <p:nvSpPr>
          <p:cNvPr id="6" name="矩形 5"/>
          <p:cNvSpPr/>
          <p:nvPr/>
        </p:nvSpPr>
        <p:spPr>
          <a:xfrm>
            <a:off x="628720" y="5517232"/>
            <a:ext cx="82809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 smtClean="0">
                <a:solidFill>
                  <a:srgbClr val="172B4D"/>
                </a:solidFill>
                <a:latin typeface="-apple-system"/>
              </a:rPr>
              <a:t>附上命令： </a:t>
            </a:r>
            <a:r>
              <a:rPr lang="en-US" sz="1200" dirty="0" smtClean="0">
                <a:solidFill>
                  <a:srgbClr val="172B4D"/>
                </a:solidFill>
                <a:latin typeface="-apple-system"/>
              </a:rPr>
              <a:t>Trace_Analysis_Tool.exe </a:t>
            </a:r>
            <a:r>
              <a:rPr lang="en-US" sz="1200" dirty="0" smtClean="0">
                <a:solidFill>
                  <a:srgbClr val="172B4D"/>
                </a:solidFill>
                <a:latin typeface="-apple-system"/>
              </a:rPr>
              <a:t>--</a:t>
            </a:r>
            <a:r>
              <a:rPr lang="en-US" sz="1200" dirty="0">
                <a:solidFill>
                  <a:srgbClr val="172B4D"/>
                </a:solidFill>
                <a:latin typeface="-apple-system"/>
              </a:rPr>
              <a:t>cluster-types 62 --ref-cluster-types 62 --camera-test-times 1 --camera-test-category </a:t>
            </a:r>
            <a:r>
              <a:rPr lang="en-US" sz="1200" dirty="0" err="1">
                <a:solidFill>
                  <a:srgbClr val="172B4D"/>
                </a:solidFill>
                <a:latin typeface="-apple-system"/>
              </a:rPr>
              <a:t>cam_launch</a:t>
            </a:r>
            <a:r>
              <a:rPr lang="en-US" sz="1200" dirty="0">
                <a:solidFill>
                  <a:srgbClr val="172B4D"/>
                </a:solidFill>
                <a:latin typeface="-apple-system"/>
              </a:rPr>
              <a:t> --trace E:\CPT_and_systrace+\systrace+_</a:t>
            </a:r>
            <a:r>
              <a:rPr lang="en-US" sz="1200" dirty="0" smtClean="0">
                <a:solidFill>
                  <a:srgbClr val="172B4D"/>
                </a:solidFill>
                <a:latin typeface="-apple-system"/>
              </a:rPr>
              <a:t>v\perf_idx_20190528_19553222\camera_trace.html </a:t>
            </a:r>
            <a:r>
              <a:rPr lang="en-US" sz="1200" dirty="0">
                <a:solidFill>
                  <a:srgbClr val="172B4D"/>
                </a:solidFill>
                <a:latin typeface="-apple-system"/>
              </a:rPr>
              <a:t>--ref-trace E:\CPT_and_systrace+\systrace+_</a:t>
            </a:r>
            <a:r>
              <a:rPr lang="en-US" sz="1200" dirty="0" smtClean="0">
                <a:solidFill>
                  <a:srgbClr val="172B4D"/>
                </a:solidFill>
                <a:latin typeface="-apple-system"/>
              </a:rPr>
              <a:t>v\perf_idx_20190528_19553222\camera_trace.html</a:t>
            </a:r>
            <a:endParaRPr 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15" y="1745332"/>
            <a:ext cx="84677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784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b="1" dirty="0" err="1"/>
              <a:t>Systrace</a:t>
            </a:r>
            <a:r>
              <a:rPr lang="en-US" b="1" dirty="0"/>
              <a:t> Analysis Tool</a:t>
            </a:r>
            <a:r>
              <a:rPr lang="en-US" altLang="zh-CN" dirty="0"/>
              <a:t>  </a:t>
            </a:r>
          </a:p>
          <a:p>
            <a:r>
              <a:rPr lang="zh-CN" altLang="en-US" sz="2000" dirty="0" smtClean="0"/>
              <a:t>生成的文件</a:t>
            </a:r>
            <a:endParaRPr lang="en-US" altLang="zh-TW" sz="20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2621588"/>
            <a:ext cx="7488832" cy="3600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1774" t="8656" r="22882" b="13579"/>
          <a:stretch/>
        </p:blipFill>
        <p:spPr>
          <a:xfrm>
            <a:off x="1259632" y="1700808"/>
            <a:ext cx="7200800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08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3031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08720"/>
            <a:ext cx="7920880" cy="536995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/>
              <a:t>Test flow </a:t>
            </a:r>
            <a:r>
              <a:rPr lang="en-US" altLang="zh-TW" sz="2000" b="1" dirty="0" smtClean="0"/>
              <a:t>introduction</a:t>
            </a:r>
            <a:r>
              <a:rPr lang="en-US" altLang="zh-TW" sz="2000" b="1" dirty="0"/>
              <a:t>: </a:t>
            </a:r>
            <a:r>
              <a:rPr lang="en-US" altLang="zh-TW" sz="2000" b="1" dirty="0" smtClean="0"/>
              <a:t> Google </a:t>
            </a:r>
            <a:r>
              <a:rPr lang="en-US" altLang="zh-TW" sz="2000" b="1" dirty="0"/>
              <a:t>Performance Test</a:t>
            </a:r>
            <a:endParaRPr lang="en-US" altLang="zh-TW" sz="2000" b="1" dirty="0" smtClean="0"/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endParaRPr lang="en-US" altLang="zh-TW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885" y="1859310"/>
            <a:ext cx="7112230" cy="488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74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08720"/>
            <a:ext cx="7920880" cy="536995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/>
              <a:t>Test flow </a:t>
            </a:r>
            <a:r>
              <a:rPr lang="en-US" altLang="zh-TW" sz="2000" b="1" dirty="0" smtClean="0"/>
              <a:t>introduction</a:t>
            </a:r>
            <a:r>
              <a:rPr lang="en-US" altLang="zh-TW" sz="2000" b="1" dirty="0"/>
              <a:t>: </a:t>
            </a:r>
            <a:r>
              <a:rPr lang="en-US" altLang="zh-TW" sz="2000" b="1" dirty="0" smtClean="0"/>
              <a:t> </a:t>
            </a:r>
          </a:p>
          <a:p>
            <a:pPr marL="0" indent="0">
              <a:buNone/>
            </a:pPr>
            <a:r>
              <a:rPr lang="en-US" altLang="zh-TW" sz="2000" b="1" dirty="0"/>
              <a:t>	</a:t>
            </a:r>
            <a:r>
              <a:rPr lang="en-US" altLang="zh-TW" sz="2000" b="1" dirty="0" smtClean="0"/>
              <a:t>App Switch Pure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endParaRPr lang="en-US" altLang="zh-TW" sz="16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10000" t="1219" b="6724"/>
          <a:stretch/>
        </p:blipFill>
        <p:spPr>
          <a:xfrm>
            <a:off x="3419872" y="1268760"/>
            <a:ext cx="5223853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78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908720"/>
            <a:ext cx="7920880" cy="5369951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/>
              <a:t>Test flow </a:t>
            </a:r>
            <a:r>
              <a:rPr lang="en-US" altLang="zh-TW" sz="2000" b="1" dirty="0" smtClean="0"/>
              <a:t>introduction</a:t>
            </a:r>
            <a:r>
              <a:rPr lang="en-US" altLang="zh-TW" sz="2000" b="1" dirty="0"/>
              <a:t>: </a:t>
            </a:r>
            <a:r>
              <a:rPr lang="en-US" altLang="zh-TW" sz="2000" b="1" dirty="0" smtClean="0"/>
              <a:t> App </a:t>
            </a:r>
            <a:r>
              <a:rPr lang="en-US" altLang="zh-TW" sz="2000" b="1" dirty="0"/>
              <a:t>Switch </a:t>
            </a:r>
            <a:r>
              <a:rPr lang="en-US" altLang="zh-TW" sz="2000" b="1" dirty="0" smtClean="0"/>
              <a:t>Cold and Hot test</a:t>
            </a:r>
          </a:p>
          <a:p>
            <a:pPr marL="457200" lvl="1" indent="0">
              <a:buNone/>
            </a:pPr>
            <a:r>
              <a:rPr lang="en-US" altLang="zh-TW" sz="2000" dirty="0"/>
              <a:t>	</a:t>
            </a:r>
            <a:endParaRPr lang="en-US" altLang="zh-TW" sz="16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69360"/>
            <a:ext cx="7638095" cy="4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4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Configuration: </a:t>
            </a:r>
            <a:r>
              <a:rPr lang="en-US" altLang="zh-TW" sz="2000" dirty="0"/>
              <a:t>	</a:t>
            </a:r>
            <a:r>
              <a:rPr lang="en-US" altLang="zh-CN" sz="1600" b="1" dirty="0"/>
              <a:t>《</a:t>
            </a:r>
            <a:r>
              <a:rPr lang="en-US" altLang="zh-TW" sz="1600" b="1" dirty="0"/>
              <a:t>thrashing_check.ini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1772816"/>
            <a:ext cx="8208912" cy="47269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CN" sz="1600" dirty="0" smtClean="0"/>
              <a:t>[</a:t>
            </a:r>
            <a:r>
              <a:rPr kumimoji="0" lang="en-US" sz="1600" dirty="0" err="1"/>
              <a:t>MemoryTest</a:t>
            </a:r>
            <a:r>
              <a:rPr kumimoji="0" lang="en-US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test=True         </a:t>
            </a:r>
            <a:r>
              <a:rPr kumimoji="0" lang="en-US" sz="1600" dirty="0" smtClean="0"/>
              <a:t>              // </a:t>
            </a:r>
            <a:r>
              <a:rPr kumimoji="0" lang="zh-CN" altLang="en-US" sz="1600" dirty="0"/>
              <a:t>是否要收集测试机的</a:t>
            </a:r>
            <a:r>
              <a:rPr kumimoji="0" lang="en-US" sz="1600" dirty="0"/>
              <a:t>memory</a:t>
            </a:r>
            <a:r>
              <a:rPr kumimoji="0" lang="zh-CN" altLang="en-US" sz="1600" dirty="0" smtClean="0"/>
              <a:t>信息，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建议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root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权限测试，否则抓到的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memory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信息很少</a:t>
            </a:r>
            <a:endParaRPr kumimoji="0" lang="zh-CN" altLang="en-US" sz="1600" b="1" dirty="0">
              <a:solidFill>
                <a:srgbClr val="FF0000"/>
              </a:solidFill>
            </a:endParaRP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reboot=True       </a:t>
            </a:r>
            <a:r>
              <a:rPr kumimoji="0" lang="en-US" sz="1600" dirty="0" smtClean="0"/>
              <a:t>           // </a:t>
            </a:r>
            <a:r>
              <a:rPr kumimoji="0" lang="zh-CN" altLang="en-US" sz="1600" dirty="0"/>
              <a:t>测试前是否需要重</a:t>
            </a:r>
            <a:r>
              <a:rPr kumimoji="0" lang="zh-CN" altLang="en-US" sz="1600" dirty="0" smtClean="0"/>
              <a:t>启 </a:t>
            </a:r>
            <a:r>
              <a:rPr kumimoji="0" lang="en-US" altLang="zh-CN" sz="1600" dirty="0" smtClean="0"/>
              <a:t>. Reboot</a:t>
            </a:r>
            <a:r>
              <a:rPr kumimoji="0" lang="zh-CN" altLang="en-US" sz="1600" dirty="0" smtClean="0"/>
              <a:t>后进入</a:t>
            </a:r>
            <a:r>
              <a:rPr kumimoji="0" lang="en-US" altLang="zh-CN" sz="1600" dirty="0" smtClean="0"/>
              <a:t>idle</a:t>
            </a:r>
            <a:r>
              <a:rPr kumimoji="0" lang="zh-CN" altLang="en-US" sz="1600" dirty="0" smtClean="0"/>
              <a:t>状态，等</a:t>
            </a:r>
            <a:r>
              <a:rPr kumimoji="0" lang="en-US" altLang="zh-CN" sz="1600" dirty="0" smtClean="0"/>
              <a:t>5</a:t>
            </a:r>
            <a:r>
              <a:rPr kumimoji="0" lang="zh-CN" altLang="en-US" sz="1600" dirty="0" smtClean="0"/>
              <a:t>分钟后测试</a:t>
            </a:r>
            <a:endParaRPr kumimoji="0" lang="zh-CN" altLang="en-US" sz="1600" dirty="0"/>
          </a:p>
          <a:p>
            <a:pPr marL="457200" lvl="1" indent="0" fontAlgn="auto">
              <a:spcAft>
                <a:spcPts val="0"/>
              </a:spcAft>
              <a:buNone/>
            </a:pPr>
            <a:endParaRPr kumimoji="0" lang="zh-CN" altLang="en-US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CN" sz="1600" dirty="0"/>
              <a:t>[</a:t>
            </a:r>
            <a:r>
              <a:rPr kumimoji="0" lang="en-US" sz="1600" dirty="0" err="1"/>
              <a:t>GooglePerformanceTest</a:t>
            </a:r>
            <a:r>
              <a:rPr kumimoji="0" lang="en-US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test=True        </a:t>
            </a:r>
            <a:r>
              <a:rPr kumimoji="0" lang="en-US" sz="1600" dirty="0" smtClean="0"/>
              <a:t>                         // </a:t>
            </a:r>
            <a:r>
              <a:rPr kumimoji="0" lang="zh-CN" altLang="en-US" sz="1600" dirty="0"/>
              <a:t>是否要进行</a:t>
            </a:r>
            <a:r>
              <a:rPr kumimoji="0" lang="en-US" sz="1600" dirty="0"/>
              <a:t>Google Performance APP </a:t>
            </a:r>
            <a:r>
              <a:rPr kumimoji="0" lang="en-US" sz="1600" dirty="0" smtClean="0"/>
              <a:t>launch</a:t>
            </a:r>
            <a:r>
              <a:rPr kumimoji="0" lang="zh-CN" altLang="en-US" sz="1600" dirty="0" smtClean="0"/>
              <a:t>，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需要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root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权限，否测无法测试</a:t>
            </a:r>
            <a:endParaRPr kumimoji="0" lang="en-US" sz="1600" b="1" dirty="0">
              <a:solidFill>
                <a:srgbClr val="FF0000"/>
              </a:solidFill>
            </a:endParaRP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apk_path</a:t>
            </a:r>
            <a:r>
              <a:rPr kumimoji="0" lang="en-US" sz="1600" dirty="0"/>
              <a:t>=D:\***\</a:t>
            </a:r>
            <a:r>
              <a:rPr kumimoji="0" lang="en-US" sz="1600" dirty="0" err="1"/>
              <a:t>google_performance_apk</a:t>
            </a:r>
            <a:r>
              <a:rPr kumimoji="0" lang="en-US" sz="1600" dirty="0"/>
              <a:t>\</a:t>
            </a:r>
            <a:r>
              <a:rPr kumimoji="0" lang="en-US" sz="1600" dirty="0" err="1"/>
              <a:t>apks</a:t>
            </a:r>
            <a:r>
              <a:rPr kumimoji="0" lang="en-US" sz="1600" dirty="0"/>
              <a:t>  </a:t>
            </a:r>
            <a:r>
              <a:rPr kumimoji="0" lang="en-US" sz="1600" dirty="0" smtClean="0"/>
              <a:t>                                  // </a:t>
            </a:r>
            <a:r>
              <a:rPr kumimoji="0" lang="en-US" sz="1600" dirty="0"/>
              <a:t>PC</a:t>
            </a:r>
            <a:r>
              <a:rPr kumimoji="0" lang="zh-CN" altLang="en-US" sz="1600" dirty="0"/>
              <a:t>机上</a:t>
            </a:r>
            <a:r>
              <a:rPr kumimoji="0" lang="en-US" sz="1600" dirty="0"/>
              <a:t>google Performance </a:t>
            </a:r>
            <a:r>
              <a:rPr kumimoji="0" lang="en-US" sz="1600" dirty="0" err="1"/>
              <a:t>apk</a:t>
            </a:r>
            <a:r>
              <a:rPr kumimoji="0" lang="en-US" sz="1600" dirty="0"/>
              <a:t> </a:t>
            </a:r>
            <a:r>
              <a:rPr kumimoji="0" lang="zh-CN" altLang="en-US" sz="1600" dirty="0"/>
              <a:t>存放位置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apk_config_path</a:t>
            </a:r>
            <a:r>
              <a:rPr kumimoji="0" lang="en-US" sz="1600" dirty="0"/>
              <a:t>=D:\***\</a:t>
            </a:r>
            <a:r>
              <a:rPr kumimoji="0" lang="en-US" sz="1600" dirty="0" err="1"/>
              <a:t>google_performance_apk</a:t>
            </a:r>
            <a:r>
              <a:rPr kumimoji="0" lang="en-US" sz="1600" dirty="0"/>
              <a:t>\</a:t>
            </a:r>
            <a:r>
              <a:rPr kumimoji="0" lang="en-US" sz="1600" dirty="0" err="1"/>
              <a:t>test_app_config</a:t>
            </a:r>
            <a:r>
              <a:rPr kumimoji="0" lang="en-US" sz="1600" dirty="0"/>
              <a:t>  // google Performance </a:t>
            </a:r>
            <a:r>
              <a:rPr kumimoji="0" lang="en-US" sz="1600" dirty="0" err="1"/>
              <a:t>apk</a:t>
            </a:r>
            <a:r>
              <a:rPr kumimoji="0" lang="en-US" sz="1600" dirty="0"/>
              <a:t> </a:t>
            </a:r>
            <a:r>
              <a:rPr kumimoji="0" lang="zh-CN" altLang="en-US" sz="1600" dirty="0"/>
              <a:t>的 </a:t>
            </a:r>
            <a:r>
              <a:rPr kumimoji="0" lang="en-US" sz="1600" dirty="0"/>
              <a:t>package name </a:t>
            </a:r>
            <a:r>
              <a:rPr kumimoji="0" lang="zh-CN" altLang="en-US" sz="1600" dirty="0"/>
              <a:t>和 </a:t>
            </a:r>
            <a:r>
              <a:rPr kumimoji="0" lang="en-US" sz="1600" dirty="0"/>
              <a:t>activity name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test_round</a:t>
            </a:r>
            <a:r>
              <a:rPr kumimoji="0" lang="en-US" sz="1600" dirty="0"/>
              <a:t>=10   </a:t>
            </a:r>
            <a:r>
              <a:rPr kumimoji="0" lang="en-US" sz="1600" dirty="0" smtClean="0"/>
              <a:t>                     // </a:t>
            </a:r>
            <a:r>
              <a:rPr kumimoji="0" lang="zh-CN" altLang="en-US" sz="1600" dirty="0"/>
              <a:t>测试的次数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endParaRPr kumimoji="0" lang="zh-CN" altLang="en-US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CN" sz="1600" dirty="0"/>
              <a:t>[</a:t>
            </a:r>
            <a:r>
              <a:rPr kumimoji="0" lang="en-US" sz="1600" dirty="0" err="1"/>
              <a:t>AppSwitchTest</a:t>
            </a:r>
            <a:r>
              <a:rPr kumimoji="0" lang="en-US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/>
              <a:t>test=True        </a:t>
            </a:r>
            <a:r>
              <a:rPr kumimoji="0" lang="en-US" sz="1600" dirty="0" smtClean="0"/>
              <a:t>                         // </a:t>
            </a:r>
            <a:r>
              <a:rPr kumimoji="0" lang="zh-CN" altLang="en-US" sz="1600" dirty="0"/>
              <a:t>是否进行 </a:t>
            </a:r>
            <a:r>
              <a:rPr kumimoji="0" lang="en-US" sz="1600" dirty="0"/>
              <a:t>APP Switch Cold </a:t>
            </a:r>
            <a:r>
              <a:rPr kumimoji="0" lang="en-US" sz="1600" dirty="0" smtClean="0"/>
              <a:t>test</a:t>
            </a:r>
            <a:r>
              <a:rPr kumimoji="0" lang="zh-CN" altLang="en-US" sz="1600" dirty="0" smtClean="0"/>
              <a:t>， 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无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root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权限也可以测试</a:t>
            </a:r>
            <a:endParaRPr kumimoji="0" lang="en-US" sz="1600" b="1" dirty="0">
              <a:solidFill>
                <a:srgbClr val="FF0000"/>
              </a:solidFill>
            </a:endParaRP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apk_path</a:t>
            </a:r>
            <a:r>
              <a:rPr kumimoji="0" lang="en-US" sz="1600" dirty="0"/>
              <a:t>=D:\****\</a:t>
            </a:r>
            <a:r>
              <a:rPr kumimoji="0" lang="en-US" sz="1600" dirty="0" err="1"/>
              <a:t>AppSwitchTest</a:t>
            </a:r>
            <a:r>
              <a:rPr kumimoji="0" lang="en-US" sz="1600" dirty="0"/>
              <a:t>\testapk2 </a:t>
            </a:r>
            <a:r>
              <a:rPr kumimoji="0" lang="en-US" sz="1600" dirty="0" smtClean="0"/>
              <a:t>   </a:t>
            </a:r>
            <a:r>
              <a:rPr kumimoji="0" lang="en-US" sz="1600" dirty="0"/>
              <a:t>// PC</a:t>
            </a:r>
            <a:r>
              <a:rPr kumimoji="0" lang="zh-CN" altLang="en-US" sz="1600" dirty="0"/>
              <a:t>机上需要测试的 </a:t>
            </a:r>
            <a:r>
              <a:rPr kumimoji="0" lang="en-US" sz="1600" dirty="0"/>
              <a:t>APP Switch Cold </a:t>
            </a:r>
            <a:r>
              <a:rPr kumimoji="0" lang="en-US" sz="1600" dirty="0" err="1"/>
              <a:t>apk</a:t>
            </a:r>
            <a:r>
              <a:rPr kumimoji="0" lang="en-US" sz="1600" dirty="0"/>
              <a:t> </a:t>
            </a:r>
            <a:r>
              <a:rPr kumimoji="0" lang="zh-CN" altLang="en-US" sz="1600" dirty="0"/>
              <a:t>存放位置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package_config_path</a:t>
            </a:r>
            <a:r>
              <a:rPr kumimoji="0" lang="en-US" sz="1600" dirty="0"/>
              <a:t>=                     </a:t>
            </a:r>
            <a:r>
              <a:rPr kumimoji="0" lang="en-US" sz="1600" dirty="0" smtClean="0"/>
              <a:t>                     // </a:t>
            </a:r>
            <a:r>
              <a:rPr kumimoji="0" lang="zh-CN" altLang="en-US" sz="1600" dirty="0"/>
              <a:t>需要测试的</a:t>
            </a:r>
            <a:r>
              <a:rPr kumimoji="0" lang="en-US" sz="1600" dirty="0"/>
              <a:t>built-in APK</a:t>
            </a:r>
            <a:r>
              <a:rPr kumimoji="0" lang="zh-CN" altLang="en-US" sz="1600" dirty="0"/>
              <a:t>的 </a:t>
            </a:r>
            <a:r>
              <a:rPr kumimoji="0" lang="en-US" sz="1600" dirty="0" err="1"/>
              <a:t>packageName</a:t>
            </a:r>
            <a:r>
              <a:rPr kumimoji="0" lang="en-US" sz="1600" dirty="0"/>
              <a:t>/</a:t>
            </a:r>
            <a:r>
              <a:rPr kumimoji="0" lang="en-US" sz="1600" dirty="0" err="1"/>
              <a:t>launchActivityName</a:t>
            </a:r>
            <a:endParaRPr kumimoji="0" lang="en-US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test_round</a:t>
            </a:r>
            <a:r>
              <a:rPr kumimoji="0" lang="en-US" sz="1600" dirty="0"/>
              <a:t>=10     </a:t>
            </a:r>
            <a:r>
              <a:rPr kumimoji="0" lang="en-US" sz="1600" dirty="0" smtClean="0"/>
              <a:t>                   // </a:t>
            </a:r>
            <a:r>
              <a:rPr kumimoji="0" lang="zh-CN" altLang="en-US" sz="1600" dirty="0"/>
              <a:t>测试的轮数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debug_mode</a:t>
            </a:r>
            <a:r>
              <a:rPr kumimoji="0" lang="en-US" sz="1600" dirty="0"/>
              <a:t>=False  </a:t>
            </a:r>
            <a:r>
              <a:rPr kumimoji="0" lang="en-US" sz="1600" dirty="0" smtClean="0"/>
              <a:t>             // </a:t>
            </a:r>
            <a:r>
              <a:rPr kumimoji="0" lang="zh-CN" altLang="en-US" sz="1600" dirty="0"/>
              <a:t>是否要</a:t>
            </a:r>
            <a:r>
              <a:rPr kumimoji="0" lang="en-US" sz="1600" dirty="0"/>
              <a:t>debug </a:t>
            </a:r>
            <a:r>
              <a:rPr kumimoji="0" lang="zh-CN" altLang="en-US" sz="1600" dirty="0"/>
              <a:t>单步测试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add_pure_test</a:t>
            </a:r>
            <a:r>
              <a:rPr kumimoji="0" lang="en-US" sz="1600" dirty="0"/>
              <a:t>=True     </a:t>
            </a:r>
            <a:r>
              <a:rPr kumimoji="0" lang="en-US" sz="1600" dirty="0" smtClean="0"/>
              <a:t>         // </a:t>
            </a:r>
            <a:r>
              <a:rPr kumimoji="0" lang="zh-CN" altLang="en-US" sz="1600" dirty="0"/>
              <a:t>是否要做 </a:t>
            </a:r>
            <a:r>
              <a:rPr kumimoji="0" lang="en-US" sz="1600" dirty="0"/>
              <a:t>pure test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pure_test_round</a:t>
            </a:r>
            <a:r>
              <a:rPr kumimoji="0" lang="en-US" sz="1600" dirty="0"/>
              <a:t>=3      </a:t>
            </a:r>
            <a:r>
              <a:rPr kumimoji="0" lang="en-US" sz="1600" dirty="0" smtClean="0"/>
              <a:t>          // </a:t>
            </a:r>
            <a:r>
              <a:rPr kumimoji="0" lang="en-US" sz="1600" dirty="0"/>
              <a:t>pure test </a:t>
            </a:r>
            <a:r>
              <a:rPr kumimoji="0" lang="zh-CN" altLang="en-US" sz="1600" dirty="0"/>
              <a:t>次数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add_cpu_stress</a:t>
            </a:r>
            <a:r>
              <a:rPr kumimoji="0" lang="en-US" sz="1600" dirty="0"/>
              <a:t>=False          </a:t>
            </a:r>
            <a:r>
              <a:rPr kumimoji="0" lang="en-US" sz="1600" dirty="0" smtClean="0"/>
              <a:t>  // </a:t>
            </a:r>
            <a:r>
              <a:rPr kumimoji="0" lang="zh-CN" altLang="en-US" sz="1600" dirty="0"/>
              <a:t>是否要添加 </a:t>
            </a:r>
            <a:r>
              <a:rPr kumimoji="0" lang="en-US" sz="1600" dirty="0"/>
              <a:t>CPU </a:t>
            </a:r>
            <a:r>
              <a:rPr kumimoji="0" lang="zh-CN" altLang="en-US" sz="1600" dirty="0"/>
              <a:t>压力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add_memory_stress</a:t>
            </a:r>
            <a:r>
              <a:rPr kumimoji="0" lang="en-US" sz="1600" dirty="0"/>
              <a:t>=False  </a:t>
            </a:r>
            <a:r>
              <a:rPr kumimoji="0" lang="en-US" sz="1600" dirty="0" smtClean="0"/>
              <a:t> </a:t>
            </a:r>
            <a:r>
              <a:rPr kumimoji="0" lang="en-US" sz="1600" dirty="0"/>
              <a:t>// </a:t>
            </a:r>
            <a:r>
              <a:rPr kumimoji="0" lang="zh-CN" altLang="en-US" sz="1600" dirty="0"/>
              <a:t>是否要添加 </a:t>
            </a:r>
            <a:r>
              <a:rPr kumimoji="0" lang="en-US" sz="1600" dirty="0"/>
              <a:t>memory </a:t>
            </a:r>
            <a:r>
              <a:rPr kumimoji="0" lang="zh-CN" altLang="en-US" sz="1600" dirty="0"/>
              <a:t>压力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systrace_on</a:t>
            </a:r>
            <a:r>
              <a:rPr kumimoji="0" lang="en-US" sz="1600" dirty="0"/>
              <a:t>=False             </a:t>
            </a:r>
            <a:r>
              <a:rPr kumimoji="0" lang="en-US" sz="1600" dirty="0" smtClean="0"/>
              <a:t>     // </a:t>
            </a:r>
            <a:r>
              <a:rPr kumimoji="0" lang="zh-CN" altLang="en-US" sz="1600" dirty="0"/>
              <a:t>是否要抓 </a:t>
            </a:r>
            <a:r>
              <a:rPr kumimoji="0" lang="en-US" sz="1600" dirty="0"/>
              <a:t>trace 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memory_dump</a:t>
            </a:r>
            <a:r>
              <a:rPr kumimoji="0" lang="en-US" sz="1600" dirty="0"/>
              <a:t>=False            </a:t>
            </a:r>
            <a:r>
              <a:rPr kumimoji="0" lang="en-US" sz="1600" dirty="0" smtClean="0"/>
              <a:t>// </a:t>
            </a:r>
            <a:r>
              <a:rPr kumimoji="0" lang="zh-CN" altLang="en-US" sz="1600" dirty="0"/>
              <a:t>是否要抓 </a:t>
            </a:r>
            <a:r>
              <a:rPr kumimoji="0" lang="en-US" sz="1600" dirty="0"/>
              <a:t>memory </a:t>
            </a:r>
            <a:r>
              <a:rPr kumimoji="0" lang="zh-CN" altLang="en-US" sz="1600" dirty="0"/>
              <a:t>占用信息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sz="1600" dirty="0" err="1"/>
              <a:t>thermal_check</a:t>
            </a:r>
            <a:r>
              <a:rPr kumimoji="0" lang="en-US" sz="1600" dirty="0"/>
              <a:t>=True            </a:t>
            </a:r>
            <a:r>
              <a:rPr kumimoji="0" lang="en-US" sz="1600" dirty="0" smtClean="0"/>
              <a:t>  // </a:t>
            </a:r>
            <a:r>
              <a:rPr kumimoji="0" lang="zh-CN" altLang="en-US" sz="1600" dirty="0"/>
              <a:t>是否要抓 温度</a:t>
            </a:r>
            <a:endParaRPr kumimoji="0" lang="en-US" altLang="zh-TW" sz="1600" dirty="0" smtClean="0"/>
          </a:p>
        </p:txBody>
      </p:sp>
    </p:spTree>
    <p:extLst>
      <p:ext uri="{BB962C8B-B14F-4D97-AF65-F5344CB8AC3E}">
        <p14:creationId xmlns:p14="http://schemas.microsoft.com/office/powerpoint/2010/main" val="3555662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Configuration: </a:t>
            </a:r>
            <a:r>
              <a:rPr lang="en-US" altLang="zh-TW" sz="2000" dirty="0"/>
              <a:t>	</a:t>
            </a:r>
            <a:r>
              <a:rPr lang="en-US" altLang="zh-CN" sz="1600" b="1" dirty="0"/>
              <a:t>《</a:t>
            </a:r>
            <a:r>
              <a:rPr lang="en-US" altLang="zh-TW" sz="1600" b="1" dirty="0"/>
              <a:t>thrashing_check.ini</a:t>
            </a:r>
            <a:r>
              <a:rPr lang="en-US" altLang="zh-CN" sz="1600" b="1" dirty="0"/>
              <a:t>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1772816"/>
            <a:ext cx="8208912" cy="476832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smtClean="0"/>
              <a:t>[</a:t>
            </a:r>
            <a:r>
              <a:rPr kumimoji="0" lang="en-US" altLang="zh-TW" sz="1600" dirty="0" err="1"/>
              <a:t>AppSwitchTestHot</a:t>
            </a:r>
            <a:r>
              <a:rPr kumimoji="0" lang="en-US" altLang="zh-TW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test=True           </a:t>
            </a:r>
            <a:r>
              <a:rPr kumimoji="0" lang="en-US" altLang="zh-TW" sz="1600" dirty="0" smtClean="0"/>
              <a:t>                        // </a:t>
            </a:r>
            <a:r>
              <a:rPr kumimoji="0" lang="zh-CN" altLang="en-US" sz="1600" dirty="0"/>
              <a:t>是否进行 </a:t>
            </a:r>
            <a:r>
              <a:rPr kumimoji="0" lang="en-US" altLang="zh-TW" sz="1600" dirty="0"/>
              <a:t>APP Switch Hot </a:t>
            </a:r>
            <a:r>
              <a:rPr kumimoji="0" lang="en-US" altLang="zh-TW" sz="1600" dirty="0" smtClean="0"/>
              <a:t>test</a:t>
            </a:r>
            <a:r>
              <a:rPr kumimoji="0" lang="zh-CN" altLang="en-US" sz="1600" dirty="0" smtClean="0"/>
              <a:t>，</a:t>
            </a:r>
            <a:r>
              <a:rPr kumimoji="0" lang="zh-CN" altLang="en-US" sz="1600" b="1" dirty="0">
                <a:solidFill>
                  <a:srgbClr val="FF0000"/>
                </a:solidFill>
              </a:rPr>
              <a:t>无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root</a:t>
            </a:r>
            <a:r>
              <a:rPr kumimoji="0" lang="zh-CN" altLang="en-US" sz="1600" b="1" dirty="0">
                <a:solidFill>
                  <a:srgbClr val="FF0000"/>
                </a:solidFill>
              </a:rPr>
              <a:t>权限也可以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测试</a:t>
            </a: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factory_reset</a:t>
            </a:r>
            <a:r>
              <a:rPr kumimoji="0" lang="en-US" altLang="zh-TW" sz="1600" dirty="0"/>
              <a:t>=True  </a:t>
            </a:r>
            <a:r>
              <a:rPr kumimoji="0" lang="en-US" altLang="zh-TW" sz="1600" dirty="0" smtClean="0"/>
              <a:t>                // </a:t>
            </a:r>
            <a:r>
              <a:rPr kumimoji="0" lang="zh-CN" altLang="en-US" sz="1600" dirty="0"/>
              <a:t>测试前是否要做恢复出厂</a:t>
            </a:r>
            <a:r>
              <a:rPr kumimoji="0" lang="zh-CN" altLang="en-US" sz="1600" dirty="0" smtClean="0"/>
              <a:t>设置，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此项为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Ture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必须要</a:t>
            </a:r>
            <a:r>
              <a:rPr kumimoji="0" lang="en-US" altLang="zh-CN" sz="1600" b="1" dirty="0" err="1" smtClean="0">
                <a:solidFill>
                  <a:srgbClr val="FF0000"/>
                </a:solidFill>
              </a:rPr>
              <a:t>userdebug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版本</a:t>
            </a:r>
            <a:endParaRPr kumimoji="0" lang="zh-CN" altLang="en-US" sz="1600" b="1" dirty="0">
              <a:solidFill>
                <a:srgbClr val="FF0000"/>
              </a:solidFill>
            </a:endParaRP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apk_path</a:t>
            </a:r>
            <a:r>
              <a:rPr kumimoji="0" lang="en-US" altLang="zh-TW" sz="1600" dirty="0"/>
              <a:t>=D:\******\</a:t>
            </a:r>
            <a:r>
              <a:rPr kumimoji="0" lang="en-US" altLang="zh-TW" sz="1600" dirty="0" err="1"/>
              <a:t>AppSwitchTest</a:t>
            </a:r>
            <a:r>
              <a:rPr kumimoji="0" lang="en-US" altLang="zh-TW" sz="1600" dirty="0"/>
              <a:t>\testapk2 </a:t>
            </a:r>
            <a:r>
              <a:rPr kumimoji="0" lang="en-US" altLang="zh-TW" sz="1600" dirty="0" smtClean="0"/>
              <a:t>   // </a:t>
            </a:r>
            <a:r>
              <a:rPr kumimoji="0" lang="en-US" altLang="zh-TW" sz="1600" dirty="0"/>
              <a:t>PC</a:t>
            </a:r>
            <a:r>
              <a:rPr kumimoji="0" lang="zh-CN" altLang="en-US" sz="1600" dirty="0"/>
              <a:t>机上需要测试的 </a:t>
            </a:r>
            <a:r>
              <a:rPr kumimoji="0" lang="en-US" altLang="zh-TW" sz="1600" dirty="0"/>
              <a:t>APP Switch Hot </a:t>
            </a:r>
            <a:r>
              <a:rPr kumimoji="0" lang="en-US" altLang="zh-TW" sz="1600" dirty="0" err="1"/>
              <a:t>apk</a:t>
            </a:r>
            <a:r>
              <a:rPr kumimoji="0" lang="en-US" altLang="zh-TW" sz="1600" dirty="0"/>
              <a:t> </a:t>
            </a:r>
            <a:r>
              <a:rPr kumimoji="0" lang="zh-CN" altLang="en-US" sz="1600" dirty="0"/>
              <a:t>存放位置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package_config_path</a:t>
            </a:r>
            <a:r>
              <a:rPr kumimoji="0" lang="en-US" altLang="zh-TW" sz="1600" dirty="0"/>
              <a:t>=   </a:t>
            </a:r>
            <a:r>
              <a:rPr kumimoji="0" lang="en-US" altLang="zh-TW" sz="1600" dirty="0" smtClean="0"/>
              <a:t>        // </a:t>
            </a:r>
            <a:r>
              <a:rPr kumimoji="0" lang="zh-CN" altLang="en-US" sz="1600" dirty="0"/>
              <a:t>需要测试的</a:t>
            </a:r>
            <a:r>
              <a:rPr kumimoji="0" lang="en-US" altLang="zh-TW" sz="1600" dirty="0"/>
              <a:t>built-in APK</a:t>
            </a:r>
            <a:r>
              <a:rPr kumimoji="0" lang="zh-CN" altLang="en-US" sz="1600" dirty="0"/>
              <a:t>的 </a:t>
            </a:r>
            <a:r>
              <a:rPr kumimoji="0" lang="en-US" altLang="zh-TW" sz="1600" dirty="0" err="1"/>
              <a:t>packageName</a:t>
            </a:r>
            <a:r>
              <a:rPr kumimoji="0" lang="en-US" altLang="zh-TW" sz="1600" dirty="0"/>
              <a:t>/</a:t>
            </a:r>
            <a:r>
              <a:rPr kumimoji="0" lang="en-US" altLang="zh-TW" sz="1600" dirty="0" err="1"/>
              <a:t>launchActivityName</a:t>
            </a: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test_round</a:t>
            </a:r>
            <a:r>
              <a:rPr kumimoji="0" lang="en-US" altLang="zh-TW" sz="1600" dirty="0"/>
              <a:t>=10       </a:t>
            </a:r>
            <a:r>
              <a:rPr kumimoji="0" lang="en-US" altLang="zh-TW" sz="1600" dirty="0" smtClean="0"/>
              <a:t>                  // </a:t>
            </a:r>
            <a:r>
              <a:rPr kumimoji="0" lang="zh-CN" altLang="en-US" sz="1600" dirty="0"/>
              <a:t>测试的轮数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debug_mode</a:t>
            </a:r>
            <a:r>
              <a:rPr kumimoji="0" lang="en-US" altLang="zh-TW" sz="1600" dirty="0"/>
              <a:t>=False    </a:t>
            </a:r>
            <a:r>
              <a:rPr kumimoji="0" lang="en-US" altLang="zh-TW" sz="1600" dirty="0" smtClean="0"/>
              <a:t>            // </a:t>
            </a:r>
            <a:r>
              <a:rPr kumimoji="0" lang="zh-CN" altLang="en-US" sz="1600" dirty="0"/>
              <a:t>是否要</a:t>
            </a:r>
            <a:r>
              <a:rPr kumimoji="0" lang="en-US" altLang="zh-TW" sz="1600" dirty="0"/>
              <a:t>debug </a:t>
            </a:r>
            <a:r>
              <a:rPr kumimoji="0" lang="zh-CN" altLang="en-US" sz="1600" dirty="0"/>
              <a:t>单步测试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add_pure_test</a:t>
            </a:r>
            <a:r>
              <a:rPr kumimoji="0" lang="en-US" altLang="zh-TW" sz="1600" dirty="0"/>
              <a:t>=True  </a:t>
            </a:r>
            <a:r>
              <a:rPr kumimoji="0" lang="en-US" altLang="zh-TW" sz="1600" dirty="0" smtClean="0"/>
              <a:t>            // </a:t>
            </a:r>
            <a:r>
              <a:rPr kumimoji="0" lang="en-US" altLang="zh-TW" sz="1600" dirty="0"/>
              <a:t>pure test </a:t>
            </a:r>
            <a:r>
              <a:rPr kumimoji="0" lang="zh-CN" altLang="en-US" sz="1600" dirty="0"/>
              <a:t>次数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pure_test_round</a:t>
            </a:r>
            <a:r>
              <a:rPr kumimoji="0" lang="en-US" altLang="zh-TW" sz="1600" dirty="0"/>
              <a:t>=3   </a:t>
            </a:r>
            <a:r>
              <a:rPr kumimoji="0" lang="en-US" altLang="zh-TW" sz="1600" dirty="0" smtClean="0"/>
              <a:t>             // </a:t>
            </a:r>
            <a:r>
              <a:rPr kumimoji="0" lang="en-US" altLang="zh-TW" sz="1600" dirty="0"/>
              <a:t>pure test </a:t>
            </a:r>
            <a:r>
              <a:rPr kumimoji="0" lang="zh-CN" altLang="en-US" sz="1600" dirty="0"/>
              <a:t>次数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add_cpu_stress</a:t>
            </a:r>
            <a:r>
              <a:rPr kumimoji="0" lang="en-US" altLang="zh-TW" sz="1600" dirty="0"/>
              <a:t>=False     </a:t>
            </a:r>
            <a:r>
              <a:rPr kumimoji="0" lang="en-US" altLang="zh-TW" sz="1600" dirty="0" smtClean="0"/>
              <a:t>      // </a:t>
            </a:r>
            <a:r>
              <a:rPr kumimoji="0" lang="zh-CN" altLang="en-US" sz="1600" dirty="0"/>
              <a:t>是否要添加 </a:t>
            </a:r>
            <a:r>
              <a:rPr kumimoji="0" lang="en-US" altLang="zh-TW" sz="1600" dirty="0"/>
              <a:t>CPU </a:t>
            </a:r>
            <a:r>
              <a:rPr kumimoji="0" lang="zh-CN" altLang="en-US" sz="1600" dirty="0"/>
              <a:t>压力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add_memory_stress</a:t>
            </a:r>
            <a:r>
              <a:rPr kumimoji="0" lang="en-US" altLang="zh-TW" sz="1600" dirty="0"/>
              <a:t>=False  // </a:t>
            </a:r>
            <a:r>
              <a:rPr kumimoji="0" lang="zh-CN" altLang="en-US" sz="1600" dirty="0"/>
              <a:t>是否要添加 </a:t>
            </a:r>
            <a:r>
              <a:rPr kumimoji="0" lang="en-US" altLang="zh-TW" sz="1600" dirty="0"/>
              <a:t>memory </a:t>
            </a:r>
            <a:r>
              <a:rPr kumimoji="0" lang="zh-CN" altLang="en-US" sz="1600" dirty="0"/>
              <a:t>压力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systrace_on</a:t>
            </a:r>
            <a:r>
              <a:rPr kumimoji="0" lang="en-US" altLang="zh-TW" sz="1600" dirty="0"/>
              <a:t>=False        </a:t>
            </a:r>
            <a:r>
              <a:rPr kumimoji="0" lang="en-US" altLang="zh-TW" sz="1600" dirty="0" smtClean="0"/>
              <a:t>         // </a:t>
            </a:r>
            <a:r>
              <a:rPr kumimoji="0" lang="zh-CN" altLang="en-US" sz="1600" dirty="0"/>
              <a:t>是否要抓 </a:t>
            </a:r>
            <a:r>
              <a:rPr kumimoji="0" lang="en-US" altLang="zh-TW" sz="1600" dirty="0"/>
              <a:t>trace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memory_dump</a:t>
            </a:r>
            <a:r>
              <a:rPr kumimoji="0" lang="en-US" altLang="zh-TW" sz="1600" dirty="0"/>
              <a:t>=False      </a:t>
            </a:r>
            <a:r>
              <a:rPr kumimoji="0" lang="en-US" altLang="zh-TW" sz="1600" dirty="0" smtClean="0"/>
              <a:t>    // </a:t>
            </a:r>
            <a:r>
              <a:rPr kumimoji="0" lang="zh-CN" altLang="en-US" sz="1600" dirty="0"/>
              <a:t>是否要抓 </a:t>
            </a:r>
            <a:r>
              <a:rPr kumimoji="0" lang="en-US" altLang="zh-TW" sz="1600" dirty="0"/>
              <a:t>memory </a:t>
            </a:r>
            <a:r>
              <a:rPr kumimoji="0" lang="zh-CN" altLang="en-US" sz="1600" dirty="0"/>
              <a:t>占用信息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thermal_check</a:t>
            </a:r>
            <a:r>
              <a:rPr kumimoji="0" lang="en-US" altLang="zh-TW" sz="1600" dirty="0"/>
              <a:t>=True       </a:t>
            </a:r>
            <a:r>
              <a:rPr kumimoji="0" lang="en-US" altLang="zh-TW" sz="1600" dirty="0" smtClean="0"/>
              <a:t>     // </a:t>
            </a:r>
            <a:r>
              <a:rPr kumimoji="0" lang="zh-CN" altLang="en-US" sz="1600" dirty="0"/>
              <a:t>是否要抓 温度</a:t>
            </a:r>
          </a:p>
          <a:p>
            <a:pPr marL="457200" lvl="1" indent="0" fontAlgn="auto">
              <a:spcAft>
                <a:spcPts val="0"/>
              </a:spcAft>
              <a:buNone/>
            </a:pPr>
            <a:endParaRPr kumimoji="0" lang="zh-CN" altLang="en-US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CN" sz="1600" dirty="0"/>
              <a:t>[</a:t>
            </a:r>
            <a:r>
              <a:rPr kumimoji="0" lang="en-US" altLang="zh-TW" sz="1600" dirty="0" err="1"/>
              <a:t>CameraMemoryTest</a:t>
            </a:r>
            <a:r>
              <a:rPr kumimoji="0" lang="en-US" altLang="zh-TW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test=True           </a:t>
            </a:r>
            <a:r>
              <a:rPr kumimoji="0" lang="en-US" altLang="zh-TW" sz="1600" dirty="0" smtClean="0"/>
              <a:t>// </a:t>
            </a:r>
            <a:r>
              <a:rPr kumimoji="0" lang="zh-CN" altLang="en-US" sz="1600" dirty="0"/>
              <a:t>是否进行</a:t>
            </a:r>
            <a:r>
              <a:rPr kumimoji="0" lang="en-US" altLang="zh-TW" sz="1600" dirty="0"/>
              <a:t>Camera Memory </a:t>
            </a:r>
            <a:r>
              <a:rPr kumimoji="0" lang="en-US" altLang="zh-TW" sz="1600" dirty="0" smtClean="0"/>
              <a:t>Test, 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建议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root</a:t>
            </a:r>
            <a:r>
              <a:rPr kumimoji="0" lang="zh-CN" altLang="en-US" sz="1600" b="1" dirty="0">
                <a:solidFill>
                  <a:srgbClr val="FF0000"/>
                </a:solidFill>
              </a:rPr>
              <a:t>权限测试，否则抓到的</a:t>
            </a:r>
            <a:r>
              <a:rPr kumimoji="0" lang="en-US" altLang="zh-CN" sz="1600" b="1" dirty="0">
                <a:solidFill>
                  <a:srgbClr val="FF0000"/>
                </a:solidFill>
              </a:rPr>
              <a:t>memory</a:t>
            </a:r>
            <a:r>
              <a:rPr kumimoji="0" lang="zh-CN" altLang="en-US" sz="1600" b="1" dirty="0">
                <a:solidFill>
                  <a:srgbClr val="FF0000"/>
                </a:solidFill>
              </a:rPr>
              <a:t>信息很少</a:t>
            </a: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scenario=</a:t>
            </a:r>
            <a:r>
              <a:rPr kumimoji="0" lang="en-US" altLang="zh-TW" sz="1600" dirty="0" err="1"/>
              <a:t>stay_by,preview,take_picture</a:t>
            </a:r>
            <a:r>
              <a:rPr kumimoji="0" lang="en-US" altLang="zh-TW" sz="1600" dirty="0"/>
              <a:t>  // Camera </a:t>
            </a:r>
            <a:r>
              <a:rPr kumimoji="0" lang="zh-CN" altLang="en-US" sz="1600" dirty="0"/>
              <a:t>测试的场景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test_time</a:t>
            </a:r>
            <a:r>
              <a:rPr kumimoji="0" lang="en-US" altLang="zh-TW" sz="1600" dirty="0"/>
              <a:t>=10             </a:t>
            </a:r>
            <a:r>
              <a:rPr kumimoji="0" lang="en-US" altLang="zh-TW" sz="1600" dirty="0" smtClean="0"/>
              <a:t>                                   // </a:t>
            </a:r>
            <a:r>
              <a:rPr kumimoji="0" lang="en-US" altLang="zh-TW" sz="1600" dirty="0"/>
              <a:t>test </a:t>
            </a:r>
            <a:r>
              <a:rPr kumimoji="0" lang="zh-CN" altLang="en-US" sz="1600" dirty="0"/>
              <a:t>次数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camera_name</a:t>
            </a:r>
            <a:r>
              <a:rPr kumimoji="0" lang="en-US" altLang="zh-TW" sz="1600" dirty="0"/>
              <a:t>=camera     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err="1"/>
              <a:t>camera_package</a:t>
            </a:r>
            <a:r>
              <a:rPr kumimoji="0" lang="en-US" altLang="zh-TW" sz="1600" dirty="0" smtClean="0"/>
              <a:t>=                                       </a:t>
            </a:r>
            <a:r>
              <a:rPr kumimoji="0" lang="en-US" altLang="zh-CN" sz="1600" dirty="0" smtClean="0"/>
              <a:t>// camera </a:t>
            </a:r>
            <a:r>
              <a:rPr kumimoji="0" lang="en-US" altLang="zh-CN" sz="1600" dirty="0" err="1" smtClean="0"/>
              <a:t>apk</a:t>
            </a:r>
            <a:r>
              <a:rPr kumimoji="0" lang="en-US" altLang="zh-CN" sz="1600" dirty="0" smtClean="0"/>
              <a:t> </a:t>
            </a:r>
            <a:r>
              <a:rPr kumimoji="0" lang="zh-CN" altLang="en-US" sz="1600" dirty="0" smtClean="0"/>
              <a:t>的 </a:t>
            </a:r>
            <a:r>
              <a:rPr kumimoji="0" lang="en-US" altLang="zh-TW" sz="1600" dirty="0" err="1" smtClean="0"/>
              <a:t>packageName</a:t>
            </a:r>
            <a:r>
              <a:rPr kumimoji="0" lang="en-US" altLang="zh-TW" sz="1600" dirty="0" smtClean="0"/>
              <a:t>/</a:t>
            </a:r>
            <a:r>
              <a:rPr kumimoji="0" lang="en-US" altLang="zh-TW" sz="1600" dirty="0" err="1" smtClean="0"/>
              <a:t>launchActivityName</a:t>
            </a:r>
            <a:endParaRPr kumimoji="0" lang="en-US" altLang="zh-TW" sz="1600" dirty="0"/>
          </a:p>
        </p:txBody>
      </p:sp>
    </p:spTree>
    <p:extLst>
      <p:ext uri="{BB962C8B-B14F-4D97-AF65-F5344CB8AC3E}">
        <p14:creationId xmlns:p14="http://schemas.microsoft.com/office/powerpoint/2010/main" val="1568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App </a:t>
            </a:r>
            <a:r>
              <a:rPr lang="en-US" altLang="zh-TW" sz="2000" b="1" dirty="0"/>
              <a:t>Switch Configuration: </a:t>
            </a:r>
            <a:r>
              <a:rPr lang="en-US" altLang="zh-TW" sz="2000" dirty="0"/>
              <a:t>	</a:t>
            </a:r>
            <a:r>
              <a:rPr lang="en-US" altLang="zh-CN" sz="1600" b="1" dirty="0"/>
              <a:t>《stress.ini》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755576" y="1844825"/>
            <a:ext cx="7488832" cy="41764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32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▪"/>
              <a:defRPr sz="24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▪"/>
              <a:defRPr sz="2000" kern="1200" spc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 fontAlgn="auto">
              <a:spcAft>
                <a:spcPts val="0"/>
              </a:spcAft>
              <a:buNone/>
            </a:pPr>
            <a:r>
              <a:rPr kumimoji="0" lang="zh-CN" altLang="en-US" sz="1600" dirty="0" smtClean="0"/>
              <a:t>主要配置 </a:t>
            </a:r>
            <a:r>
              <a:rPr kumimoji="0" lang="en-US" altLang="zh-CN" sz="1600" dirty="0" smtClean="0"/>
              <a:t>memory</a:t>
            </a:r>
            <a:r>
              <a:rPr kumimoji="0" lang="zh-CN" altLang="en-US" sz="1600" dirty="0" smtClean="0"/>
              <a:t>加压和</a:t>
            </a:r>
            <a:r>
              <a:rPr kumimoji="0" lang="en-US" altLang="zh-CN" sz="1600" dirty="0" smtClean="0"/>
              <a:t>CPU</a:t>
            </a:r>
            <a:r>
              <a:rPr kumimoji="0" lang="zh-CN" altLang="en-US" sz="1600" dirty="0" smtClean="0"/>
              <a:t>加压</a:t>
            </a: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 smtClean="0"/>
              <a:t>[</a:t>
            </a:r>
            <a:r>
              <a:rPr kumimoji="0" lang="en-US" altLang="zh-TW" sz="1600" dirty="0" err="1"/>
              <a:t>MemoryStress</a:t>
            </a:r>
            <a:r>
              <a:rPr kumimoji="0" lang="en-US" altLang="zh-TW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service=2 ; service count 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// memory </a:t>
            </a:r>
            <a:r>
              <a:rPr kumimoji="0" lang="zh-CN" altLang="en-US" sz="1600" dirty="0"/>
              <a:t>加压的</a:t>
            </a:r>
            <a:r>
              <a:rPr kumimoji="0" lang="en-US" altLang="zh-TW" sz="1600" dirty="0"/>
              <a:t>thread</a:t>
            </a:r>
            <a:r>
              <a:rPr kumimoji="0" lang="zh-CN" altLang="en-US" sz="1600" dirty="0"/>
              <a:t>数目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memory=1000 ; total memory need been eat, unit is M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// </a:t>
            </a:r>
            <a:r>
              <a:rPr kumimoji="0" lang="en-US" altLang="zh-TW" sz="1600" dirty="0" err="1"/>
              <a:t>memroy</a:t>
            </a:r>
            <a:r>
              <a:rPr kumimoji="0" lang="zh-CN" altLang="en-US" sz="1600" dirty="0"/>
              <a:t>加压的 </a:t>
            </a:r>
            <a:r>
              <a:rPr kumimoji="0" lang="en-US" altLang="zh-TW" sz="1600" dirty="0"/>
              <a:t>thread </a:t>
            </a:r>
            <a:r>
              <a:rPr kumimoji="0" lang="zh-CN" altLang="en-US" sz="1600" dirty="0"/>
              <a:t>允许占的</a:t>
            </a:r>
            <a:r>
              <a:rPr kumimoji="0" lang="en-US" altLang="zh-TW" sz="1600" dirty="0"/>
              <a:t>total memory</a:t>
            </a:r>
          </a:p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[</a:t>
            </a:r>
            <a:r>
              <a:rPr kumimoji="0" lang="en-US" altLang="zh-TW" sz="1600" dirty="0" err="1"/>
              <a:t>CpuStress</a:t>
            </a:r>
            <a:r>
              <a:rPr kumimoji="0" lang="en-US" altLang="zh-TW" sz="1600" dirty="0"/>
              <a:t>]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service=1</a:t>
            </a:r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TW" sz="1600" dirty="0"/>
              <a:t>// CPU</a:t>
            </a:r>
            <a:r>
              <a:rPr kumimoji="0" lang="zh-CN" altLang="en-US" sz="1600" dirty="0"/>
              <a:t>加压的</a:t>
            </a:r>
            <a:r>
              <a:rPr kumimoji="0" lang="en-US" altLang="zh-TW" sz="1600" dirty="0"/>
              <a:t>thread </a:t>
            </a:r>
            <a:r>
              <a:rPr kumimoji="0" lang="zh-CN" altLang="en-US" sz="1600" dirty="0" smtClean="0"/>
              <a:t>数目</a:t>
            </a:r>
            <a:endParaRPr kumimoji="0" lang="en-US" altLang="zh-CN" sz="1600" dirty="0" smtClean="0"/>
          </a:p>
          <a:p>
            <a:pPr marL="457200" lvl="1" indent="0" fontAlgn="auto">
              <a:spcAft>
                <a:spcPts val="0"/>
              </a:spcAft>
              <a:buNone/>
            </a:pPr>
            <a:endParaRPr kumimoji="0" lang="en-US" altLang="zh-TW" sz="1600" dirty="0"/>
          </a:p>
          <a:p>
            <a:pPr marL="457200" lvl="1" indent="0" fontAlgn="auto">
              <a:spcAft>
                <a:spcPts val="0"/>
              </a:spcAft>
              <a:buNone/>
            </a:pPr>
            <a:r>
              <a:rPr kumimoji="0" lang="en-US" altLang="zh-CN" sz="1600" dirty="0" smtClean="0"/>
              <a:t>// 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如果 </a:t>
            </a:r>
            <a:r>
              <a:rPr kumimoji="0" lang="en-US" altLang="zh-TW" sz="1600" b="1" dirty="0" err="1" smtClean="0">
                <a:solidFill>
                  <a:srgbClr val="FF0000"/>
                </a:solidFill>
              </a:rPr>
              <a:t>add_cpu_stress</a:t>
            </a:r>
            <a:r>
              <a:rPr kumimoji="0" lang="en-US" altLang="zh-TW" sz="1600" b="1" dirty="0" smtClean="0">
                <a:solidFill>
                  <a:srgbClr val="FF0000"/>
                </a:solidFill>
              </a:rPr>
              <a:t>=False 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&amp;&amp;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 </a:t>
            </a:r>
            <a:r>
              <a:rPr kumimoji="0" lang="en-US" altLang="zh-TW" sz="1600" b="1" dirty="0" err="1" smtClean="0">
                <a:solidFill>
                  <a:srgbClr val="FF0000"/>
                </a:solidFill>
              </a:rPr>
              <a:t>add_memory_stress</a:t>
            </a:r>
            <a:r>
              <a:rPr kumimoji="0" lang="en-US" altLang="zh-TW" sz="1600" b="1" dirty="0" smtClean="0">
                <a:solidFill>
                  <a:srgbClr val="FF0000"/>
                </a:solidFill>
              </a:rPr>
              <a:t>=False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，那么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《</a:t>
            </a:r>
            <a:r>
              <a:rPr lang="en-US" altLang="zh-CN" sz="1600" b="1" dirty="0">
                <a:solidFill>
                  <a:srgbClr val="FF0000"/>
                </a:solidFill>
              </a:rPr>
              <a:t> stress.ini </a:t>
            </a:r>
            <a:r>
              <a:rPr kumimoji="0" lang="en-US" altLang="zh-CN" sz="1600" b="1" dirty="0" smtClean="0">
                <a:solidFill>
                  <a:srgbClr val="FF0000"/>
                </a:solidFill>
              </a:rPr>
              <a:t>》</a:t>
            </a:r>
            <a:r>
              <a:rPr kumimoji="0" lang="zh-CN" altLang="en-US" sz="1600" b="1" dirty="0" smtClean="0">
                <a:solidFill>
                  <a:srgbClr val="FF0000"/>
                </a:solidFill>
              </a:rPr>
              <a:t>文件不起作用</a:t>
            </a:r>
            <a:endParaRPr kumimoji="0" lang="en-US" altLang="zh-TW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52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B73AA6E-7A50-4591-92F0-AA128E586C93}" type="datetime1">
              <a:rPr lang="ja-JP" altLang="en-US" smtClean="0">
                <a:latin typeface="Arial" pitchFamily="34" charset="0"/>
              </a:rPr>
              <a:pPr>
                <a:defRPr/>
              </a:pPr>
              <a:t>2019/11/27</a:t>
            </a:fld>
            <a:endParaRPr lang="en-US" altLang="ja-JP" smtClean="0">
              <a:latin typeface="Arial" pitchFamily="34" charset="0"/>
            </a:endParaRPr>
          </a:p>
        </p:txBody>
      </p:sp>
      <p:sp>
        <p:nvSpPr>
          <p:cNvPr id="614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mtClean="0">
                <a:latin typeface="Arial" pitchFamily="34" charset="0"/>
              </a:rPr>
              <a:t>Copyright © MediaTek Inc. All rights reserved.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260648"/>
            <a:ext cx="9144000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auto">
              <a:spcAft>
                <a:spcPts val="0"/>
              </a:spcAft>
              <a:buClrTx/>
            </a:pPr>
            <a:r>
              <a:rPr lang="en-US" altLang="zh-CN" sz="2800" dirty="0"/>
              <a:t>CPT(Customer Performance Tool)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11560" y="836712"/>
            <a:ext cx="7920880" cy="1008112"/>
          </a:xfrm>
        </p:spPr>
        <p:txBody>
          <a:bodyPr>
            <a:normAutofit/>
          </a:bodyPr>
          <a:lstStyle/>
          <a:p>
            <a:pPr>
              <a:buClrTx/>
              <a:buFont typeface="Wingdings" panose="05000000000000000000" pitchFamily="2" charset="2"/>
              <a:buChar char="Ø"/>
            </a:pPr>
            <a:r>
              <a:rPr lang="en-US" altLang="zh-CN" dirty="0" smtClean="0"/>
              <a:t>App Switch  </a:t>
            </a:r>
            <a:endParaRPr lang="en-US" altLang="zh-CN" dirty="0"/>
          </a:p>
          <a:p>
            <a:r>
              <a:rPr lang="en-US" altLang="zh-TW" sz="2000" b="1" dirty="0" smtClean="0"/>
              <a:t>Test: cd the tool path</a:t>
            </a:r>
            <a:endParaRPr lang="en-US" altLang="zh-TW" sz="1600" b="1" dirty="0"/>
          </a:p>
          <a:p>
            <a:endParaRPr lang="en-US" altLang="zh-TW" sz="16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11813" t="19485" r="24542" b="31297"/>
          <a:stretch/>
        </p:blipFill>
        <p:spPr>
          <a:xfrm>
            <a:off x="827584" y="1988840"/>
            <a:ext cx="828092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7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diaTek">
  <a:themeElements>
    <a:clrScheme name="Custom 7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9A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MediaTek Color Palette">
      <a:dk1>
        <a:srgbClr val="353630"/>
      </a:dk1>
      <a:lt1>
        <a:sysClr val="window" lastClr="FFFFFF"/>
      </a:lt1>
      <a:dk2>
        <a:srgbClr val="999A94"/>
      </a:dk2>
      <a:lt2>
        <a:srgbClr val="F0F0F0"/>
      </a:lt2>
      <a:accent1>
        <a:srgbClr val="F3821E"/>
      </a:accent1>
      <a:accent2>
        <a:srgbClr val="00A1DE"/>
      </a:accent2>
      <a:accent3>
        <a:srgbClr val="69BE28"/>
      </a:accent3>
      <a:accent4>
        <a:srgbClr val="D71F85"/>
      </a:accent4>
      <a:accent5>
        <a:srgbClr val="FED100"/>
      </a:accent5>
      <a:accent6>
        <a:srgbClr val="98DBFF"/>
      </a:accent6>
      <a:hlink>
        <a:srgbClr val="000000"/>
      </a:hlink>
      <a:folHlink>
        <a:srgbClr val="5A5A5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xpAssignedTo xmlns="31803413-f786-4ad9-9848-df4045c25d14"/>
    <TaskDueDate xmlns="http://schemas.microsoft.com/sharepoint/v3/fields" xsi:nil="true"/>
    <_Status xmlns="http://schemas.microsoft.com/sharepoint/v3/fields">Not Started</_Status>
    <Priority xmlns="http://schemas.microsoft.com/sharepoint/v3" xsi:nil="true"/>
    <AVMTitle xmlns="31803413-f786-4ad9-9848-df4045c25d14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LongProperties xmlns="http://schemas.microsoft.com/office/2006/metadata/longProperties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C7606CB59F7724B8866A9C7DD5F51AE" ma:contentTypeVersion="2" ma:contentTypeDescription="Create a new document." ma:contentTypeScope="" ma:versionID="577218ef8763e1e4fefbefa5d45891ac">
  <xsd:schema xmlns:xsd="http://www.w3.org/2001/XMLSchema" xmlns:xs="http://www.w3.org/2001/XMLSchema" xmlns:p="http://schemas.microsoft.com/office/2006/metadata/properties" xmlns:ns1="http://schemas.microsoft.com/sharepoint/v3" xmlns:ns2="31803413-f786-4ad9-9848-df4045c25d14" xmlns:ns3="http://schemas.microsoft.com/sharepoint/v3/fields" targetNamespace="http://schemas.microsoft.com/office/2006/metadata/properties" ma:root="true" ma:fieldsID="379099de5ead267f68b2f6edce2eeee4" ns1:_="" ns2:_="" ns3:_="">
    <xsd:import namespace="http://schemas.microsoft.com/sharepoint/v3"/>
    <xsd:import namespace="31803413-f786-4ad9-9848-df4045c25d14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expAssignedTo"/>
                <xsd:element ref="ns3:TaskDueDate" minOccurs="0"/>
                <xsd:element ref="ns1:Priority" minOccurs="0"/>
                <xsd:element ref="ns3:_Status" minOccurs="0"/>
                <xsd:element ref="ns2:AVMTitl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riority" ma:index="10" nillable="true" ma:displayName="Priority" ma:default="(2) Normal" ma:internalName="Priority" ma:readOnly="false">
      <xsd:simpleType>
        <xsd:restriction base="dms:Choice">
          <xsd:enumeration value="(1) High"/>
          <xsd:enumeration value="(2) Normal"/>
          <xsd:enumeration value="(3) Low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803413-f786-4ad9-9848-df4045c25d14" elementFormDefault="qualified">
    <xsd:import namespace="http://schemas.microsoft.com/office/2006/documentManagement/types"/>
    <xsd:import namespace="http://schemas.microsoft.com/office/infopath/2007/PartnerControls"/>
    <xsd:element name="expAssignedTo" ma:index="8" ma:displayName="Assigned To" ma:internalName="expAssignedTo" ma:readOnly="false">
      <xsd:simpleType>
        <xsd:restriction base="dms:Text"/>
      </xsd:simpleType>
    </xsd:element>
    <xsd:element name="AVMTitle" ma:index="12" ma:displayName="Title" ma:internalName="AVMTitle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TaskDueDate" ma:index="9" nillable="true" ma:displayName="Due Date" ma:format="DateOnly" ma:internalName="TaskDueDate" ma:readOnly="false">
      <xsd:simpleType>
        <xsd:restriction base="dms:DateTime"/>
      </xsd:simpleType>
    </xsd:element>
    <xsd:element name="_Status" ma:index="11" nillable="true" ma:displayName="Status" ma:default="Not Started" ma:internalName="_Status" ma:readOnly="false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6435FEF-179E-480F-A7AB-995CDF5E0D14}">
  <ds:schemaRefs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31803413-f786-4ad9-9848-df4045c25d14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sharepoint/v3/field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5C738B6-F914-4A57-A21E-1ED241B098C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8076073-C26E-452E-8929-37ED22AF1A48}">
  <ds:schemaRefs>
    <ds:schemaRef ds:uri="http://schemas.microsoft.com/office/2006/metadata/longProperties"/>
  </ds:schemaRefs>
</ds:datastoreItem>
</file>

<file path=customXml/itemProps4.xml><?xml version="1.0" encoding="utf-8"?>
<ds:datastoreItem xmlns:ds="http://schemas.openxmlformats.org/officeDocument/2006/customXml" ds:itemID="{6C7E72DD-8181-481F-ABC3-B332D372F2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31803413-f786-4ad9-9848-df4045c25d14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MediaTek-Internal_Use</Template>
  <TotalTime>83376</TotalTime>
  <Words>1241</Words>
  <Application>Microsoft Office PowerPoint</Application>
  <PresentationFormat>全屏显示(4:3)</PresentationFormat>
  <Paragraphs>222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6" baseType="lpstr">
      <vt:lpstr>-apple-system</vt:lpstr>
      <vt:lpstr>標楷體</vt:lpstr>
      <vt:lpstr>Lucida Grande</vt:lpstr>
      <vt:lpstr>新細明體</vt:lpstr>
      <vt:lpstr>黑体</vt:lpstr>
      <vt:lpstr>黑体</vt:lpstr>
      <vt:lpstr>宋体</vt:lpstr>
      <vt:lpstr>Arial</vt:lpstr>
      <vt:lpstr>Calibri</vt:lpstr>
      <vt:lpstr>Wingdings</vt:lpstr>
      <vt:lpstr>MediaTek</vt:lpstr>
      <vt:lpstr>Custom Design</vt:lpstr>
      <vt:lpstr>CPT AppSwitch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Exceptions</dc:title>
  <dc:creator>MEDIATEK.INC</dc:creator>
  <cp:keywords>Internal Use</cp:keywords>
  <dc:description>Internal Use</dc:description>
  <cp:lastModifiedBy>Jingen Yu (俞金根)</cp:lastModifiedBy>
  <cp:revision>3866</cp:revision>
  <dcterms:created xsi:type="dcterms:W3CDTF">2008-02-20T12:43:32Z</dcterms:created>
  <dcterms:modified xsi:type="dcterms:W3CDTF">2019-11-27T10:06:11Z</dcterms:modified>
  <cp:category>Internal Use</cp:category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">
    <vt:lpwstr>Document</vt:lpwstr>
  </property>
  <property fmtid="{D5CDD505-2E9C-101B-9397-08002B2CF9AE}" pid="3" name="SCEnDecrypt">
    <vt:lpwstr>Not Encrypted</vt:lpwstr>
  </property>
  <property fmtid="{D5CDD505-2E9C-101B-9397-08002B2CF9AE}" pid="4" name="SCEncryptBy">
    <vt:lpwstr/>
  </property>
  <property fmtid="{D5CDD505-2E9C-101B-9397-08002B2CF9AE}" pid="5" name="ContentTypeId">
    <vt:lpwstr>0x0101009C7606CB59F7724B8866A9C7DD5F51AE</vt:lpwstr>
  </property>
  <property fmtid="{D5CDD505-2E9C-101B-9397-08002B2CF9AE}" pid="6" name="Order">
    <vt:r8>33600</vt:r8>
  </property>
  <property fmtid="{D5CDD505-2E9C-101B-9397-08002B2CF9AE}" pid="7" name="xd_ProgID">
    <vt:lpwstr/>
  </property>
  <property fmtid="{D5CDD505-2E9C-101B-9397-08002B2CF9AE}" pid="8" name="_SourceUrl">
    <vt:lpwstr/>
  </property>
  <property fmtid="{D5CDD505-2E9C-101B-9397-08002B2CF9AE}" pid="9" name="_SharedFileIndex">
    <vt:lpwstr/>
  </property>
  <property fmtid="{D5CDD505-2E9C-101B-9397-08002B2CF9AE}" pid="10" name="TemplateUrl">
    <vt:lpwstr/>
  </property>
</Properties>
</file>